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0" r:id="rId3"/>
    <p:sldId id="265" r:id="rId4"/>
    <p:sldId id="270" r:id="rId5"/>
    <p:sldId id="274" r:id="rId6"/>
    <p:sldId id="263" r:id="rId7"/>
    <p:sldId id="266" r:id="rId8"/>
    <p:sldId id="276" r:id="rId9"/>
    <p:sldId id="275" r:id="rId10"/>
    <p:sldId id="271" r:id="rId11"/>
    <p:sldId id="277" r:id="rId12"/>
    <p:sldId id="273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EC0"/>
    <a:srgbClr val="409440"/>
    <a:srgbClr val="F2B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A482A-6090-CF09-B569-58C382289279}" v="623" dt="2023-12-08T07:00:04.822"/>
    <p1510:client id="{959481D2-64EE-698E-B073-2048D7C655F0}" v="339" dt="2023-12-08T07:20:00.193"/>
    <p1510:client id="{EB7253ED-A4B7-C643-B636-D362E19FB279}" v="1954" dt="2023-12-08T05:40:17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>
        <p:scale>
          <a:sx n="118" d="100"/>
          <a:sy n="118" d="100"/>
        </p:scale>
        <p:origin x="9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975D9-93D7-9A41-B853-7AA639F0FBCC}"/>
              </a:ext>
            </a:extLst>
          </p:cNvPr>
          <p:cNvSpPr/>
          <p:nvPr/>
        </p:nvSpPr>
        <p:spPr>
          <a:xfrm>
            <a:off x="0" y="4242814"/>
            <a:ext cx="12192000" cy="2615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BC01A25-938E-415D-807F-27BB40846D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2928" y="1600197"/>
            <a:ext cx="10606144" cy="1645920"/>
          </a:xfrm>
        </p:spPr>
        <p:txBody>
          <a:bodyPr>
            <a:normAutofit fontScale="90000"/>
          </a:bodyPr>
          <a:lstStyle>
            <a:lvl1pPr>
              <a:defRPr sz="3600"/>
            </a:lvl1pPr>
          </a:lstStyle>
          <a:p>
            <a:r>
              <a:rPr lang="en-US" cap="none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062" y="146451"/>
            <a:ext cx="1204380" cy="1077602"/>
          </a:xfrm>
          <a:prstGeom prst="rect">
            <a:avLst/>
          </a:prstGeom>
        </p:spPr>
      </p:pic>
      <p:pic>
        <p:nvPicPr>
          <p:cNvPr id="1026" name="Picture 2" descr="mage result for university of illinois i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5" y="145061"/>
            <a:ext cx="746707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640013" y="5230813"/>
            <a:ext cx="6911975" cy="132238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997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F836CC-CBA4-42ED-8F9A-7B4B290F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63323"/>
            <a:ext cx="8991600" cy="1692771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kern="1200" cap="none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2939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91032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529082" y="2156388"/>
            <a:ext cx="3852164" cy="1141497"/>
          </a:xfrm>
          <a:noFill/>
          <a:ln>
            <a:solidFill>
              <a:schemeClr val="bg1"/>
            </a:solidFill>
          </a:ln>
        </p:spPr>
        <p:txBody>
          <a:bodyPr anchor="ctr" anchorCtr="1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8112" y="804672"/>
            <a:ext cx="6083808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784" y="3545981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7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91032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529082" y="2156388"/>
            <a:ext cx="3852164" cy="1141497"/>
          </a:xfrm>
          <a:noFill/>
          <a:ln>
            <a:solidFill>
              <a:schemeClr val="bg1"/>
            </a:solidFill>
          </a:ln>
        </p:spPr>
        <p:txBody>
          <a:bodyPr anchor="ctr" anchorCtr="1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784" y="3545981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77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noFill/>
          <a:ln>
            <a:solidFill>
              <a:schemeClr val="bg1"/>
            </a:solidFill>
          </a:ln>
        </p:spPr>
        <p:txBody>
          <a:bodyPr anchor="ctr" anchorCtr="1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22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50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1A0A6-C38F-40F6-A04F-F6621C7BCD8A}"/>
              </a:ext>
            </a:extLst>
          </p:cNvPr>
          <p:cNvSpPr txBox="1"/>
          <p:nvPr userDrawn="1"/>
        </p:nvSpPr>
        <p:spPr>
          <a:xfrm>
            <a:off x="2275751" y="4976153"/>
            <a:ext cx="768186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0" y="0"/>
            <a:ext cx="12192003" cy="12647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044" y="38021"/>
            <a:ext cx="10137913" cy="1188720"/>
          </a:xfrm>
          <a:noFill/>
          <a:ln>
            <a:noFill/>
          </a:ln>
        </p:spPr>
        <p:txBody>
          <a:bodyPr anchor="ctr">
            <a:normAutofit/>
          </a:bodyPr>
          <a:lstStyle>
            <a:lvl1pPr>
              <a:defRPr sz="36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2669" y="6253412"/>
            <a:ext cx="566123" cy="365760"/>
          </a:xfrm>
          <a:prstGeom prst="ellipse">
            <a:avLst/>
          </a:prstGeom>
          <a:noFill/>
          <a:ln>
            <a:noFill/>
          </a:ln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00" b="1" spc="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36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1A0A6-C38F-40F6-A04F-F6621C7BCD8A}"/>
              </a:ext>
            </a:extLst>
          </p:cNvPr>
          <p:cNvSpPr txBox="1"/>
          <p:nvPr/>
        </p:nvSpPr>
        <p:spPr>
          <a:xfrm>
            <a:off x="2275751" y="4976153"/>
            <a:ext cx="768186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4632960" y="1414166"/>
            <a:ext cx="2926079" cy="33004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8412480" y="1414166"/>
            <a:ext cx="2926079" cy="33004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53440" y="1414166"/>
            <a:ext cx="2926079" cy="33004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3" y="4918509"/>
            <a:ext cx="12192003" cy="193949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53440" y="299506"/>
            <a:ext cx="2926079" cy="91072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32958" y="299506"/>
            <a:ext cx="2926079" cy="91072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412480" y="299506"/>
            <a:ext cx="2926079" cy="91072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31136" y="4989566"/>
            <a:ext cx="7729728" cy="118872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32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54075" y="300052"/>
            <a:ext cx="2925763" cy="9096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639" y="300052"/>
            <a:ext cx="2925763" cy="9096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412796" y="300052"/>
            <a:ext cx="2925763" cy="9096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2669" y="6253412"/>
            <a:ext cx="566123" cy="365760"/>
          </a:xfrm>
          <a:prstGeom prst="ellipse">
            <a:avLst/>
          </a:prstGeom>
          <a:noFill/>
          <a:ln>
            <a:noFill/>
          </a:ln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00" b="1" spc="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2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1A0A6-C38F-40F6-A04F-F6621C7BCD8A}"/>
              </a:ext>
            </a:extLst>
          </p:cNvPr>
          <p:cNvSpPr txBox="1"/>
          <p:nvPr/>
        </p:nvSpPr>
        <p:spPr>
          <a:xfrm>
            <a:off x="2275751" y="4976153"/>
            <a:ext cx="768186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3" y="4918509"/>
            <a:ext cx="12192003" cy="193949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31136" y="4989566"/>
            <a:ext cx="7729728" cy="118872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32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2669" y="6253412"/>
            <a:ext cx="566123" cy="365760"/>
          </a:xfrm>
          <a:prstGeom prst="ellipse">
            <a:avLst/>
          </a:prstGeom>
          <a:noFill/>
          <a:ln>
            <a:noFill/>
          </a:ln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00" b="1" spc="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6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1A0A6-C38F-40F6-A04F-F6621C7BCD8A}"/>
              </a:ext>
            </a:extLst>
          </p:cNvPr>
          <p:cNvSpPr txBox="1"/>
          <p:nvPr/>
        </p:nvSpPr>
        <p:spPr>
          <a:xfrm>
            <a:off x="2275751" y="4976153"/>
            <a:ext cx="768186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spc="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3" cy="12647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31136" y="38021"/>
            <a:ext cx="7729728" cy="1188720"/>
          </a:xfrm>
          <a:noFill/>
          <a:ln>
            <a:noFill/>
          </a:ln>
        </p:spPr>
        <p:txBody>
          <a:bodyPr anchor="ctr">
            <a:normAutofit/>
          </a:bodyPr>
          <a:lstStyle>
            <a:lvl1pPr>
              <a:defRPr sz="32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2669" y="6253412"/>
            <a:ext cx="566123" cy="365760"/>
          </a:xfrm>
          <a:prstGeom prst="ellipse">
            <a:avLst/>
          </a:prstGeom>
          <a:noFill/>
          <a:ln>
            <a:noFill/>
          </a:ln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00" b="1" spc="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9EF5-565B-4F3E-8465-9137067F47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8724" y="1473087"/>
            <a:ext cx="11274552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517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40633" y="6103088"/>
            <a:ext cx="751367" cy="754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5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7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 cap="none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46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786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669" y="6236208"/>
            <a:ext cx="566123" cy="5441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2669" y="6253412"/>
            <a:ext cx="566123" cy="365760"/>
          </a:xfrm>
          <a:prstGeom prst="ellipse">
            <a:avLst/>
          </a:prstGeom>
          <a:noFill/>
          <a:ln>
            <a:noFill/>
          </a:ln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00" b="1" spc="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79E9E51-D904-4139-AB53-44149ADD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1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none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emf"/><Relationship Id="rId4" Type="http://schemas.openxmlformats.org/officeDocument/2006/relationships/image" Target="../media/image40.png"/><Relationship Id="rId9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10" Type="http://schemas.openxmlformats.org/officeDocument/2006/relationships/image" Target="../media/image53.png"/><Relationship Id="rId4" Type="http://schemas.openxmlformats.org/officeDocument/2006/relationships/image" Target="../media/image47.emf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mp4"/><Relationship Id="rId7" Type="http://schemas.openxmlformats.org/officeDocument/2006/relationships/image" Target="../media/image39.emf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1.png"/><Relationship Id="rId4" Type="http://schemas.openxmlformats.org/officeDocument/2006/relationships/video" Target="../media/media2.mp4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emf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410C4F-9301-6284-CD90-2325E4EC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13D09-7897-5653-2A64-6B2D73D80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Short-range order in hydrogen diffusion of FCC materials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ED33-AD96-499E-D367-50351DC24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Gavin DeBrun, </a:t>
            </a:r>
            <a:r>
              <a:rPr lang="en-US" err="1"/>
              <a:t>Youfu</a:t>
            </a:r>
            <a:r>
              <a:rPr lang="en-US"/>
              <a:t> Qian, </a:t>
            </a:r>
            <a:r>
              <a:rPr lang="en-US" err="1"/>
              <a:t>Daegun</a:t>
            </a:r>
            <a:r>
              <a:rPr lang="en-US"/>
              <a:t>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D4BB-3C5B-784E-65E7-71219D1F4680}"/>
              </a:ext>
            </a:extLst>
          </p:cNvPr>
          <p:cNvSpPr txBox="1"/>
          <p:nvPr/>
        </p:nvSpPr>
        <p:spPr>
          <a:xfrm>
            <a:off x="10741939" y="67111"/>
            <a:ext cx="1356853" cy="12080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7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F7C9-C06D-74EC-F75E-EC692B63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Molecular dynamics simulation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A9B2B-AD5D-4FE9-7146-C0F321BE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10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341D9C-7BC9-49FF-8940-873F5374D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" r="3850"/>
          <a:stretch/>
        </p:blipFill>
        <p:spPr>
          <a:xfrm>
            <a:off x="134690" y="2470587"/>
            <a:ext cx="4094204" cy="378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A4E6AD37-7128-4ECE-AC3D-A8436DEF8EC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23589" y="1349914"/>
                <a:ext cx="11592141" cy="434743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Formation energy (E</a:t>
                </a:r>
                <a:r>
                  <a:rPr lang="en-US" altLang="ko-KR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due to local SRO effect of hydrogen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𝑁𝑁</m:t>
                        </m:r>
                      </m:sup>
                    </m:sSubSup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overall SRO of supercell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ko-KR" altLang="ko-K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ko-KR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in FCC alloys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A4E6AD37-7128-4ECE-AC3D-A8436DEF8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23589" y="1349914"/>
                <a:ext cx="11592141" cy="434743"/>
              </a:xfrm>
              <a:blipFill>
                <a:blip r:embed="rId3"/>
                <a:stretch>
                  <a:fillRect l="-368" t="-95833" b="-14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20EA154-E009-438D-85A7-D6842BC945CD}"/>
                  </a:ext>
                </a:extLst>
              </p:cNvPr>
              <p:cNvSpPr/>
              <p:nvPr/>
            </p:nvSpPr>
            <p:spPr>
              <a:xfrm>
                <a:off x="2477689" y="1869301"/>
                <a:ext cx="261501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20EA154-E009-438D-85A7-D6842BC94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689" y="1869301"/>
                <a:ext cx="2615010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4F8E95C-38AF-4EB2-B176-398AC2D0C810}"/>
                  </a:ext>
                </a:extLst>
              </p:cNvPr>
              <p:cNvSpPr/>
              <p:nvPr/>
            </p:nvSpPr>
            <p:spPr>
              <a:xfrm>
                <a:off x="10362575" y="2272327"/>
                <a:ext cx="1453155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= -3.38 eV)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4F8E95C-38AF-4EB2-B176-398AC2D0C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575" y="2272327"/>
                <a:ext cx="1453155" cy="396519"/>
              </a:xfrm>
              <a:prstGeom prst="rect">
                <a:avLst/>
              </a:prstGeom>
              <a:blipFill>
                <a:blip r:embed="rId5"/>
                <a:stretch>
                  <a:fillRect l="-1261" r="-420"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5A53DA-9E70-4A65-BA76-B5176D82FE89}"/>
                  </a:ext>
                </a:extLst>
              </p:cNvPr>
              <p:cNvSpPr/>
              <p:nvPr/>
            </p:nvSpPr>
            <p:spPr>
              <a:xfrm>
                <a:off x="6086891" y="1792650"/>
                <a:ext cx="5935004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: total energy of the relaxed supercell of target material “</a:t>
                </a:r>
                <a:r>
                  <a:rPr lang="en-US" altLang="ko-KR" sz="1400" b="1" dirty="0"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with hydrogen</a:t>
                </a:r>
                <a:r>
                  <a:rPr lang="en-US" altLang="ko-KR" sz="1400" dirty="0"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: total energy of the relaxed supercell of target material “</a:t>
                </a:r>
                <a:r>
                  <a:rPr lang="en-US" altLang="ko-KR" sz="1400" b="1" dirty="0"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without hydrogen</a:t>
                </a:r>
                <a:r>
                  <a:rPr lang="en-US" altLang="ko-KR" sz="1400" dirty="0"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1400" dirty="0"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: energy of a hydrogen molecule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B5A53DA-9E70-4A65-BA76-B5176D82F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891" y="1792650"/>
                <a:ext cx="5935004" cy="757130"/>
              </a:xfrm>
              <a:prstGeom prst="rect">
                <a:avLst/>
              </a:prstGeom>
              <a:blipFill>
                <a:blip r:embed="rId6"/>
                <a:stretch>
                  <a:fillRect t="-1613" b="-5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3E5D7D-894A-4DBF-87DC-9AC0379FA901}"/>
              </a:ext>
            </a:extLst>
          </p:cNvPr>
          <p:cNvSpPr/>
          <p:nvPr/>
        </p:nvSpPr>
        <p:spPr>
          <a:xfrm>
            <a:off x="93208" y="6350626"/>
            <a:ext cx="3461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ea typeface="맑은 고딕" panose="020B0503020000020004" pitchFamily="50" charset="-127"/>
              </a:rPr>
              <a:t>D. You et al., </a:t>
            </a:r>
            <a:r>
              <a:rPr lang="it-IT" altLang="ko-KR" sz="1200" i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Scripta Materialia </a:t>
            </a:r>
            <a:r>
              <a:rPr lang="it-IT" altLang="ko-KR" sz="1200" dirty="0">
                <a:latin typeface="Times New Roman" panose="02020603050405020304" pitchFamily="18" charset="0"/>
                <a:ea typeface="맑은 고딕" panose="020B0503020000020004" pitchFamily="50" charset="-127"/>
              </a:rPr>
              <a:t>183 (2020) 1–5</a:t>
            </a:r>
            <a:endParaRPr lang="en-US" altLang="ko-KR" sz="12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ea typeface="맑은 고딕" panose="020B0503020000020004" pitchFamily="50" charset="-127"/>
              </a:rPr>
              <a:t>X. L. Ren et al., </a:t>
            </a:r>
            <a:r>
              <a:rPr lang="en-US" altLang="ko-KR" sz="1200" i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Acta </a:t>
            </a:r>
            <a:r>
              <a:rPr lang="en-US" altLang="ko-KR" sz="1200" i="1" dirty="0" err="1">
                <a:latin typeface="Times New Roman" panose="02020603050405020304" pitchFamily="18" charset="0"/>
                <a:ea typeface="맑은 고딕" panose="020B0503020000020004" pitchFamily="50" charset="-127"/>
              </a:rPr>
              <a:t>Materialia</a:t>
            </a:r>
            <a:r>
              <a:rPr lang="en-US" altLang="ko-KR" sz="1200" i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ea typeface="맑은 고딕" panose="020B0503020000020004" pitchFamily="50" charset="-127"/>
              </a:rPr>
              <a:t>180 (2019) 189-198</a:t>
            </a:r>
            <a:endParaRPr lang="ko-KR" altLang="en-US" sz="1200" dirty="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7853FE-6CC1-4D2D-A229-81BE695D42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47"/>
          <a:stretch/>
        </p:blipFill>
        <p:spPr>
          <a:xfrm>
            <a:off x="1899789" y="2779347"/>
            <a:ext cx="741605" cy="7441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9FC22F-9485-48AD-974B-B829F98A0C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034"/>
          <a:stretch/>
        </p:blipFill>
        <p:spPr>
          <a:xfrm>
            <a:off x="1114329" y="4089705"/>
            <a:ext cx="904461" cy="82135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1F4A58-2921-49AA-BB8A-35AF5A27AD7C}"/>
              </a:ext>
            </a:extLst>
          </p:cNvPr>
          <p:cNvCxnSpPr>
            <a:cxnSpLocks/>
          </p:cNvCxnSpPr>
          <p:nvPr/>
        </p:nvCxnSpPr>
        <p:spPr>
          <a:xfrm flipH="1">
            <a:off x="1960660" y="3283075"/>
            <a:ext cx="270476" cy="309110"/>
          </a:xfrm>
          <a:prstGeom prst="straightConnector1">
            <a:avLst/>
          </a:prstGeom>
          <a:ln>
            <a:solidFill>
              <a:srgbClr val="409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ED2B3B3-F6CD-4886-9E33-482945251534}"/>
              </a:ext>
            </a:extLst>
          </p:cNvPr>
          <p:cNvCxnSpPr>
            <a:cxnSpLocks/>
          </p:cNvCxnSpPr>
          <p:nvPr/>
        </p:nvCxnSpPr>
        <p:spPr>
          <a:xfrm>
            <a:off x="1765904" y="4594564"/>
            <a:ext cx="82219" cy="519686"/>
          </a:xfrm>
          <a:prstGeom prst="straightConnector1">
            <a:avLst/>
          </a:prstGeom>
          <a:ln>
            <a:solidFill>
              <a:srgbClr val="F2B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498E9B0D-2796-4A17-8D86-E2E1B98F2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5364" y="3013921"/>
            <a:ext cx="3947566" cy="356626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616A6E3-B58D-4CE5-945A-0E6C359622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2969" y="3001221"/>
            <a:ext cx="3947566" cy="3558791"/>
          </a:xfrm>
          <a:prstGeom prst="rect">
            <a:avLst/>
          </a:prstGeom>
        </p:spPr>
      </p:pic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C52186C1-9EDE-441C-91AB-CC5392E8C1DF}"/>
              </a:ext>
            </a:extLst>
          </p:cNvPr>
          <p:cNvSpPr txBox="1">
            <a:spLocks/>
          </p:cNvSpPr>
          <p:nvPr/>
        </p:nvSpPr>
        <p:spPr>
          <a:xfrm>
            <a:off x="1873022" y="4957287"/>
            <a:ext cx="2246887" cy="434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SRO of hydrogen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>
                <a:extLst>
                  <a:ext uri="{FF2B5EF4-FFF2-40B4-BE49-F238E27FC236}">
                    <a16:creationId xmlns:a16="http://schemas.microsoft.com/office/drawing/2014/main" id="{E24061A1-8E2D-4DB8-AEB8-50FC5B80CD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8788" y="2796549"/>
                <a:ext cx="3267964" cy="4347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 SRO of supercell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Content Placeholder 3">
                <a:extLst>
                  <a:ext uri="{FF2B5EF4-FFF2-40B4-BE49-F238E27FC236}">
                    <a16:creationId xmlns:a16="http://schemas.microsoft.com/office/drawing/2014/main" id="{E24061A1-8E2D-4DB8-AEB8-50FC5B80C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788" y="2796549"/>
                <a:ext cx="3267964" cy="434743"/>
              </a:xfrm>
              <a:prstGeom prst="rect">
                <a:avLst/>
              </a:prstGeom>
              <a:blipFill>
                <a:blip r:embed="rId11"/>
                <a:stretch>
                  <a:fillRect l="-1119" t="-81690" b="-115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2A0F76-E67E-4E72-95E7-6F91613D458F}"/>
              </a:ext>
            </a:extLst>
          </p:cNvPr>
          <p:cNvSpPr/>
          <p:nvPr/>
        </p:nvSpPr>
        <p:spPr>
          <a:xfrm>
            <a:off x="5228910" y="3306606"/>
            <a:ext cx="245620" cy="2136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0FF9874-5ADC-487A-ACBB-DD7B122FDB9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94430" y="2796549"/>
            <a:ext cx="4457290" cy="510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FE46D37-A6B3-4F42-B33A-BC77BADB95BD}"/>
              </a:ext>
            </a:extLst>
          </p:cNvPr>
          <p:cNvCxnSpPr>
            <a:cxnSpLocks/>
          </p:cNvCxnSpPr>
          <p:nvPr/>
        </p:nvCxnSpPr>
        <p:spPr>
          <a:xfrm>
            <a:off x="3785194" y="4888587"/>
            <a:ext cx="1443716" cy="54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0276C-279E-448B-A8AF-C0439E96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of hydrogen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69C8E3-AE51-4739-878F-DBF5648C8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11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920FB5-D64D-46F2-AC0A-260027CAA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808" y="2503132"/>
            <a:ext cx="4585007" cy="41421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E14793-E8B2-4EFB-BB8C-F5799D0B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333" y="2541219"/>
            <a:ext cx="4511076" cy="40659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3661F9-5041-43C6-8C73-BE2265ABCF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34" t="5128" r="18589" b="3988"/>
          <a:stretch/>
        </p:blipFill>
        <p:spPr>
          <a:xfrm>
            <a:off x="495798" y="1423500"/>
            <a:ext cx="2428346" cy="24207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067A9EF-A420-488A-ABDB-1A786E2127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34" t="5129" r="13034" b="1139"/>
          <a:stretch/>
        </p:blipFill>
        <p:spPr>
          <a:xfrm>
            <a:off x="431718" y="4095435"/>
            <a:ext cx="2625649" cy="249664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AB65069-FB00-4167-AEA1-89E1B7EFF141}"/>
              </a:ext>
            </a:extLst>
          </p:cNvPr>
          <p:cNvCxnSpPr>
            <a:cxnSpLocks/>
          </p:cNvCxnSpPr>
          <p:nvPr/>
        </p:nvCxnSpPr>
        <p:spPr>
          <a:xfrm flipH="1" flipV="1">
            <a:off x="357906" y="3049349"/>
            <a:ext cx="1" cy="318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47F5752-B20A-4348-BBF8-FC5EE289792B}"/>
              </a:ext>
            </a:extLst>
          </p:cNvPr>
          <p:cNvCxnSpPr>
            <a:cxnSpLocks/>
          </p:cNvCxnSpPr>
          <p:nvPr/>
        </p:nvCxnSpPr>
        <p:spPr>
          <a:xfrm flipH="1">
            <a:off x="118865" y="3368070"/>
            <a:ext cx="239040" cy="182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9347116-59D4-478D-9F4B-A3DBF3F4F390}"/>
              </a:ext>
            </a:extLst>
          </p:cNvPr>
          <p:cNvCxnSpPr>
            <a:cxnSpLocks/>
          </p:cNvCxnSpPr>
          <p:nvPr/>
        </p:nvCxnSpPr>
        <p:spPr>
          <a:xfrm>
            <a:off x="357906" y="3368070"/>
            <a:ext cx="326309" cy="91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9A079F6-DD87-440F-B4C4-54A7976B781C}"/>
              </a:ext>
            </a:extLst>
          </p:cNvPr>
          <p:cNvSpPr txBox="1"/>
          <p:nvPr/>
        </p:nvSpPr>
        <p:spPr>
          <a:xfrm>
            <a:off x="88946" y="3489487"/>
            <a:ext cx="179307" cy="220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4EBE8B-1C17-4AAC-A19E-37382367E716}"/>
              </a:ext>
            </a:extLst>
          </p:cNvPr>
          <p:cNvSpPr txBox="1"/>
          <p:nvPr/>
        </p:nvSpPr>
        <p:spPr>
          <a:xfrm>
            <a:off x="655271" y="3379144"/>
            <a:ext cx="179307" cy="220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ko-KR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6E39E-7329-43DE-972B-E38DA69A061F}"/>
              </a:ext>
            </a:extLst>
          </p:cNvPr>
          <p:cNvSpPr txBox="1"/>
          <p:nvPr/>
        </p:nvSpPr>
        <p:spPr>
          <a:xfrm>
            <a:off x="349415" y="2904550"/>
            <a:ext cx="171644" cy="220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ko-KR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56F7423A-0887-496B-BBF1-873664B81B41}"/>
              </a:ext>
            </a:extLst>
          </p:cNvPr>
          <p:cNvSpPr/>
          <p:nvPr/>
        </p:nvSpPr>
        <p:spPr>
          <a:xfrm>
            <a:off x="1482313" y="2296187"/>
            <a:ext cx="243344" cy="645029"/>
          </a:xfrm>
          <a:custGeom>
            <a:avLst/>
            <a:gdLst>
              <a:gd name="connsiteX0" fmla="*/ 406400 w 458053"/>
              <a:gd name="connsiteY0" fmla="*/ 0 h 1168400"/>
              <a:gd name="connsiteX1" fmla="*/ 444500 w 458053"/>
              <a:gd name="connsiteY1" fmla="*/ 393700 h 1168400"/>
              <a:gd name="connsiteX2" fmla="*/ 203200 w 458053"/>
              <a:gd name="connsiteY2" fmla="*/ 622300 h 1168400"/>
              <a:gd name="connsiteX3" fmla="*/ 342900 w 458053"/>
              <a:gd name="connsiteY3" fmla="*/ 952500 h 1168400"/>
              <a:gd name="connsiteX4" fmla="*/ 0 w 458053"/>
              <a:gd name="connsiteY4" fmla="*/ 116840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053" h="1168400">
                <a:moveTo>
                  <a:pt x="406400" y="0"/>
                </a:moveTo>
                <a:cubicBezTo>
                  <a:pt x="442383" y="144991"/>
                  <a:pt x="478367" y="289983"/>
                  <a:pt x="444500" y="393700"/>
                </a:cubicBezTo>
                <a:cubicBezTo>
                  <a:pt x="410633" y="497417"/>
                  <a:pt x="220133" y="529167"/>
                  <a:pt x="203200" y="622300"/>
                </a:cubicBezTo>
                <a:cubicBezTo>
                  <a:pt x="186267" y="715433"/>
                  <a:pt x="376767" y="861483"/>
                  <a:pt x="342900" y="952500"/>
                </a:cubicBezTo>
                <a:cubicBezTo>
                  <a:pt x="309033" y="1043517"/>
                  <a:pt x="154516" y="1105958"/>
                  <a:pt x="0" y="1168400"/>
                </a:cubicBezTo>
              </a:path>
            </a:pathLst>
          </a:custGeom>
          <a:noFill/>
          <a:ln>
            <a:gradFill>
              <a:gsLst>
                <a:gs pos="22000">
                  <a:schemeClr val="bg1">
                    <a:alpha val="0"/>
                  </a:schemeClr>
                </a:gs>
                <a:gs pos="0">
                  <a:schemeClr val="tx1"/>
                </a:gs>
                <a:gs pos="5000">
                  <a:schemeClr val="bg1">
                    <a:alpha val="0"/>
                  </a:schemeClr>
                </a:gs>
                <a:gs pos="45000">
                  <a:schemeClr val="tx1"/>
                </a:gs>
              </a:gsLst>
              <a:lin ang="5400000" scaled="1"/>
            </a:gra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29A55797-70BD-4194-9C86-06E2180FD08A}"/>
              </a:ext>
            </a:extLst>
          </p:cNvPr>
          <p:cNvSpPr/>
          <p:nvPr/>
        </p:nvSpPr>
        <p:spPr>
          <a:xfrm>
            <a:off x="1964611" y="5812568"/>
            <a:ext cx="424961" cy="288410"/>
          </a:xfrm>
          <a:custGeom>
            <a:avLst/>
            <a:gdLst>
              <a:gd name="connsiteX0" fmla="*/ 0 w 711200"/>
              <a:gd name="connsiteY0" fmla="*/ 0 h 482674"/>
              <a:gd name="connsiteX1" fmla="*/ 127000 w 711200"/>
              <a:gd name="connsiteY1" fmla="*/ 228600 h 482674"/>
              <a:gd name="connsiteX2" fmla="*/ 127000 w 711200"/>
              <a:gd name="connsiteY2" fmla="*/ 482600 h 482674"/>
              <a:gd name="connsiteX3" fmla="*/ 457200 w 711200"/>
              <a:gd name="connsiteY3" fmla="*/ 254000 h 482674"/>
              <a:gd name="connsiteX4" fmla="*/ 711200 w 711200"/>
              <a:gd name="connsiteY4" fmla="*/ 152400 h 48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482674">
                <a:moveTo>
                  <a:pt x="0" y="0"/>
                </a:moveTo>
                <a:cubicBezTo>
                  <a:pt x="52916" y="74083"/>
                  <a:pt x="105833" y="148167"/>
                  <a:pt x="127000" y="228600"/>
                </a:cubicBezTo>
                <a:cubicBezTo>
                  <a:pt x="148167" y="309033"/>
                  <a:pt x="71967" y="478367"/>
                  <a:pt x="127000" y="482600"/>
                </a:cubicBezTo>
                <a:cubicBezTo>
                  <a:pt x="182033" y="486833"/>
                  <a:pt x="359833" y="309033"/>
                  <a:pt x="457200" y="254000"/>
                </a:cubicBezTo>
                <a:cubicBezTo>
                  <a:pt x="554567" y="198967"/>
                  <a:pt x="632883" y="175683"/>
                  <a:pt x="711200" y="152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7CB218E-51CE-4B66-AC9C-438C3993A671}"/>
              </a:ext>
            </a:extLst>
          </p:cNvPr>
          <p:cNvCxnSpPr>
            <a:cxnSpLocks/>
          </p:cNvCxnSpPr>
          <p:nvPr/>
        </p:nvCxnSpPr>
        <p:spPr>
          <a:xfrm>
            <a:off x="601532" y="5308175"/>
            <a:ext cx="165428" cy="7668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D91DF82-5AF2-46B6-B20A-E5415584DFC0}"/>
              </a:ext>
            </a:extLst>
          </p:cNvPr>
          <p:cNvCxnSpPr/>
          <p:nvPr/>
        </p:nvCxnSpPr>
        <p:spPr>
          <a:xfrm>
            <a:off x="2412338" y="5926397"/>
            <a:ext cx="89655" cy="53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9DD86D2-F336-4C98-826A-E5EB3407D0E1}"/>
              </a:ext>
            </a:extLst>
          </p:cNvPr>
          <p:cNvSpPr txBox="1"/>
          <p:nvPr/>
        </p:nvSpPr>
        <p:spPr>
          <a:xfrm>
            <a:off x="-33430" y="4198804"/>
            <a:ext cx="694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27D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</a:t>
            </a:r>
          </a:p>
          <a:p>
            <a:r>
              <a:rPr lang="en-US" altLang="ko-KR" sz="2400" b="1" dirty="0">
                <a:solidFill>
                  <a:srgbClr val="00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</a:p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SQS">
            <a:hlinkClick r:id="" action="ppaction://media"/>
            <a:extLst>
              <a:ext uri="{FF2B5EF4-FFF2-40B4-BE49-F238E27FC236}">
                <a16:creationId xmlns:a16="http://schemas.microsoft.com/office/drawing/2014/main" id="{A6548B28-7A0C-4EA5-8153-A2456F66A0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06261" y="1318418"/>
            <a:ext cx="1837357" cy="1378018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4654919B-CFD2-4E0E-85EE-AAF7AD60AFE5}"/>
              </a:ext>
            </a:extLst>
          </p:cNvPr>
          <p:cNvSpPr/>
          <p:nvPr/>
        </p:nvSpPr>
        <p:spPr>
          <a:xfrm>
            <a:off x="4281479" y="5761396"/>
            <a:ext cx="91438" cy="91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A530E12-785A-4AB4-85A6-6BD1021FE3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08928" y="1511722"/>
            <a:ext cx="6173317" cy="10294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pathways are estimated by the formation energy in different interstitial sites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SRO of hydrogen is correspondingly recorded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F850C28-AEC3-4613-AA3D-1562B8D4A81E}"/>
                  </a:ext>
                </a:extLst>
              </p:cNvPr>
              <p:cNvSpPr/>
              <p:nvPr/>
            </p:nvSpPr>
            <p:spPr>
              <a:xfrm>
                <a:off x="1165751" y="3550196"/>
                <a:ext cx="1085618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ko-KR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ko-KR" altLang="ko-KR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e>
                      </m:nary>
                      <m:r>
                        <a:rPr lang="en-US" altLang="ko-KR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F850C28-AEC3-4613-AA3D-1562B8D4A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51" y="3550196"/>
                <a:ext cx="1085618" cy="539571"/>
              </a:xfrm>
              <a:prstGeom prst="rect">
                <a:avLst/>
              </a:prstGeom>
              <a:blipFill>
                <a:blip r:embed="rId9"/>
                <a:stretch>
                  <a:fillRect l="-42529" t="-111364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19191AE-194F-4999-8F8D-6FD33A571868}"/>
                  </a:ext>
                </a:extLst>
              </p:cNvPr>
              <p:cNvSpPr/>
              <p:nvPr/>
            </p:nvSpPr>
            <p:spPr>
              <a:xfrm>
                <a:off x="1100743" y="6283274"/>
                <a:ext cx="1287597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ko-KR" sz="1200" i="1" smtClean="0">
                              <a:solidFill>
                                <a:srgbClr val="1E3E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ko-KR" altLang="ko-KR" sz="1200" i="1">
                                  <a:solidFill>
                                    <a:srgbClr val="1E3E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ko-KR" altLang="ko-KR" sz="1200" i="1">
                                      <a:solidFill>
                                        <a:srgbClr val="1E3E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rgbClr val="1E3E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1E3E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solidFill>
                                    <a:srgbClr val="1E3E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i="1">
                                  <a:solidFill>
                                    <a:srgbClr val="1E3E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200" i="1">
                                  <a:solidFill>
                                    <a:srgbClr val="1E3E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200" i="1">
                                  <a:solidFill>
                                    <a:srgbClr val="1E3EC0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e>
                      </m:nary>
                      <m:r>
                        <a:rPr lang="en-US" altLang="ko-KR" sz="1200" b="0" i="1" smtClean="0">
                          <a:solidFill>
                            <a:srgbClr val="1E3EC0"/>
                          </a:solidFill>
                          <a:latin typeface="Cambria Math" panose="02040503050406030204" pitchFamily="18" charset="0"/>
                        </a:rPr>
                        <m:t>=0.81</m:t>
                      </m:r>
                    </m:oMath>
                  </m:oMathPara>
                </a14:m>
                <a:endParaRPr lang="ko-KR" altLang="en-US" sz="1200" dirty="0">
                  <a:solidFill>
                    <a:srgbClr val="1E3EC0"/>
                  </a:solidFill>
                </a:endParaRPr>
              </a:p>
            </p:txBody>
          </p:sp>
        </mc:Choice>
        <mc:Fallback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19191AE-194F-4999-8F8D-6FD33A571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43" y="6283274"/>
                <a:ext cx="1287597" cy="539571"/>
              </a:xfrm>
              <a:prstGeom prst="rect">
                <a:avLst/>
              </a:prstGeom>
              <a:blipFill>
                <a:blip r:embed="rId10"/>
                <a:stretch>
                  <a:fillRect l="-35922" t="-111364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52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0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C 0.01979 -0.10324 0.03971 -0.17245 0.05755 -0.19606 C 0.07526 -0.21944 0.08177 -0.20741 0.10677 -0.14097 C 0.12591 -0.08935 0.13476 -0.02778 0.15403 -0.02893 C 0.17369 -0.03032 0.18515 -0.08009 0.19674 -0.12014 C 0.20872 -0.16018 0.22513 -0.2037 0.23867 -0.20069 C 0.26614 -0.20301 0.26484 -0.15069 0.27213 -0.14838 " pathEditMode="relative" rAng="19080000" ptsTypes="AAAAAAA">
                                      <p:cBhvr>
                                        <p:cTn id="8" dur="1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-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C0037-AE86-4024-9103-62E4B2A7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of hydrogen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5E6250-622A-4E9F-8AF2-6FB84F925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12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B2B13-4F98-4D08-9B82-D4EA3AC5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79" y="1981201"/>
            <a:ext cx="4931203" cy="4454894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DDEF658-E4B1-46F8-BB3A-F816D920FF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700" y="1466003"/>
            <a:ext cx="10076180" cy="5151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Al solute concentration and temperature in formation energy upon diffusion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2980FE-A01D-48C7-81B6-5C0160DAE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97" y="1981201"/>
            <a:ext cx="4931203" cy="4454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25620-29F6-4F1F-B765-5A4BC1625175}"/>
              </a:ext>
            </a:extLst>
          </p:cNvPr>
          <p:cNvSpPr txBox="1"/>
          <p:nvPr/>
        </p:nvSpPr>
        <p:spPr>
          <a:xfrm>
            <a:off x="8009704" y="249639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</a:t>
            </a:r>
            <a:r>
              <a:rPr lang="en-US" altLang="ko-KR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ko-KR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ko-KR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505109-2441-4E8A-BBF9-FABB5223BD87}"/>
              </a:ext>
            </a:extLst>
          </p:cNvPr>
          <p:cNvCxnSpPr/>
          <p:nvPr/>
        </p:nvCxnSpPr>
        <p:spPr>
          <a:xfrm>
            <a:off x="8650177" y="3581400"/>
            <a:ext cx="0" cy="102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1932FC-0A5F-4D5C-94FA-A06300892DB6}"/>
              </a:ext>
            </a:extLst>
          </p:cNvPr>
          <p:cNvSpPr txBox="1"/>
          <p:nvPr/>
        </p:nvSpPr>
        <p:spPr>
          <a:xfrm>
            <a:off x="8650177" y="4570825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Thermally assisted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1B96FC4-F6A0-4A98-80FC-D620955E0B79}"/>
                  </a:ext>
                </a:extLst>
              </p:cNvPr>
              <p:cNvSpPr/>
              <p:nvPr/>
            </p:nvSpPr>
            <p:spPr>
              <a:xfrm>
                <a:off x="540709" y="4997996"/>
                <a:ext cx="1531766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ko-KR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1B96FC4-F6A0-4A98-80FC-D620955E0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09" y="4997996"/>
                <a:ext cx="1531766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FC81F9B-36B9-422D-9B17-059395AB6703}"/>
              </a:ext>
            </a:extLst>
          </p:cNvPr>
          <p:cNvSpPr txBox="1"/>
          <p:nvPr/>
        </p:nvSpPr>
        <p:spPr>
          <a:xfrm>
            <a:off x="338906" y="4678372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ordering effect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48D5070-9F4C-4AE8-9198-DD6059693D8E}"/>
              </a:ext>
            </a:extLst>
          </p:cNvPr>
          <p:cNvCxnSpPr>
            <a:cxnSpLocks/>
          </p:cNvCxnSpPr>
          <p:nvPr/>
        </p:nvCxnSpPr>
        <p:spPr>
          <a:xfrm flipV="1">
            <a:off x="1987465" y="4480184"/>
            <a:ext cx="831935" cy="74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0F68078-4147-4CFA-B603-42B688899DED}"/>
              </a:ext>
            </a:extLst>
          </p:cNvPr>
          <p:cNvCxnSpPr>
            <a:cxnSpLocks/>
          </p:cNvCxnSpPr>
          <p:nvPr/>
        </p:nvCxnSpPr>
        <p:spPr>
          <a:xfrm flipV="1">
            <a:off x="1987464" y="4802504"/>
            <a:ext cx="955920" cy="44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29E839B-780F-467B-B208-61AFDB2E66DC}"/>
              </a:ext>
            </a:extLst>
          </p:cNvPr>
          <p:cNvCxnSpPr>
            <a:cxnSpLocks/>
          </p:cNvCxnSpPr>
          <p:nvPr/>
        </p:nvCxnSpPr>
        <p:spPr>
          <a:xfrm flipV="1">
            <a:off x="1987463" y="5074920"/>
            <a:ext cx="908137" cy="166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99211E9-3385-4028-9425-0794404D1878}"/>
                  </a:ext>
                </a:extLst>
              </p:cNvPr>
              <p:cNvSpPr/>
              <p:nvPr/>
            </p:nvSpPr>
            <p:spPr>
              <a:xfrm>
                <a:off x="7756140" y="4995034"/>
                <a:ext cx="1531766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ko-KR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ko-KR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99211E9-3385-4028-9425-0794404D1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40" y="4995034"/>
                <a:ext cx="1531766" cy="763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86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2F36-72E2-39CB-B982-165A8E8F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9DBA7C-17CB-847A-A175-56BCE0EAD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076D2-3416-9967-3BC4-673CB1BA87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207" y="5507086"/>
            <a:ext cx="4337558" cy="117662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and charge fields of atoms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 potential with Lorentz-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Berthelot rule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Neglect supercell size effect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407C21DD-5A41-4D19-A45E-BC7918809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3053" y="5716192"/>
            <a:ext cx="1633149" cy="75840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B99D5B7-B19B-4FC5-9D51-A88325C00321}"/>
              </a:ext>
            </a:extLst>
          </p:cNvPr>
          <p:cNvSpPr txBox="1">
            <a:spLocks/>
          </p:cNvSpPr>
          <p:nvPr/>
        </p:nvSpPr>
        <p:spPr>
          <a:xfrm>
            <a:off x="4560464" y="3667209"/>
            <a:ext cx="7405739" cy="157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 swapping of atomic species development</a:t>
            </a:r>
          </a:p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hydrogen interstitial with both 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ocal and bulk SRO effect</a:t>
            </a:r>
          </a:p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diffusion pathways of hydrogen in FCC metals and alloys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SRO, temperature, and solute concentration effects for hydrogen diffusion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E2146C-A961-4F87-935B-1AF4553BE0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84" r="3850"/>
          <a:stretch/>
        </p:blipFill>
        <p:spPr>
          <a:xfrm>
            <a:off x="225797" y="1226741"/>
            <a:ext cx="4094204" cy="3782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9921BE-4F14-46A2-B9B0-3ED1B53B69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247"/>
          <a:stretch/>
        </p:blipFill>
        <p:spPr>
          <a:xfrm>
            <a:off x="1990896" y="1535501"/>
            <a:ext cx="741605" cy="7441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1F377B-6856-4297-9F7F-4B3F947A0E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034"/>
          <a:stretch/>
        </p:blipFill>
        <p:spPr>
          <a:xfrm>
            <a:off x="1205436" y="2845859"/>
            <a:ext cx="904461" cy="8213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973B6C-32FE-49BB-8B3D-40639E3D1CD9}"/>
              </a:ext>
            </a:extLst>
          </p:cNvPr>
          <p:cNvCxnSpPr>
            <a:cxnSpLocks/>
          </p:cNvCxnSpPr>
          <p:nvPr/>
        </p:nvCxnSpPr>
        <p:spPr>
          <a:xfrm flipH="1">
            <a:off x="2051767" y="2039229"/>
            <a:ext cx="270476" cy="309110"/>
          </a:xfrm>
          <a:prstGeom prst="straightConnector1">
            <a:avLst/>
          </a:prstGeom>
          <a:ln>
            <a:solidFill>
              <a:srgbClr val="409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50536ED-11BF-4AFB-8D74-D9D7D327D73A}"/>
              </a:ext>
            </a:extLst>
          </p:cNvPr>
          <p:cNvCxnSpPr>
            <a:cxnSpLocks/>
          </p:cNvCxnSpPr>
          <p:nvPr/>
        </p:nvCxnSpPr>
        <p:spPr>
          <a:xfrm>
            <a:off x="1857011" y="3350718"/>
            <a:ext cx="82219" cy="519686"/>
          </a:xfrm>
          <a:prstGeom prst="straightConnector1">
            <a:avLst/>
          </a:prstGeom>
          <a:ln>
            <a:solidFill>
              <a:srgbClr val="F2B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25DBA4-8F37-4AAD-9DBF-812408032550}"/>
              </a:ext>
            </a:extLst>
          </p:cNvPr>
          <p:cNvSpPr txBox="1">
            <a:spLocks/>
          </p:cNvSpPr>
          <p:nvPr/>
        </p:nvSpPr>
        <p:spPr>
          <a:xfrm>
            <a:off x="1964129" y="3713441"/>
            <a:ext cx="2246887" cy="434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SRO of hydrogen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SQS">
            <a:hlinkClick r:id="" action="ppaction://media"/>
            <a:extLst>
              <a:ext uri="{FF2B5EF4-FFF2-40B4-BE49-F238E27FC236}">
                <a16:creationId xmlns:a16="http://schemas.microsoft.com/office/drawing/2014/main" id="{DF5BAFA3-AD2E-4506-A153-FE86766D8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41015" y="1699086"/>
            <a:ext cx="1892089" cy="1419067"/>
          </a:xfrm>
          <a:prstGeom prst="rect">
            <a:avLst/>
          </a:prstGeom>
        </p:spPr>
      </p:pic>
      <p:pic>
        <p:nvPicPr>
          <p:cNvPr id="27" name="ddd">
            <a:hlinkClick r:id="" action="ppaction://media"/>
            <a:extLst>
              <a:ext uri="{FF2B5EF4-FFF2-40B4-BE49-F238E27FC236}">
                <a16:creationId xmlns:a16="http://schemas.microsoft.com/office/drawing/2014/main" id="{DC85BAAE-1275-4D14-9B5D-027BB172E9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9896" t="7954" r="21217" b="9323"/>
          <a:stretch/>
        </p:blipFill>
        <p:spPr>
          <a:xfrm>
            <a:off x="4453212" y="1398958"/>
            <a:ext cx="2007937" cy="21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E044B-7552-079D-326E-2C1D2FB8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234D3-12D8-93C2-D9E4-7ACE54F3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7939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미디어1">
            <a:hlinkClick r:id="" action="ppaction://media"/>
            <a:extLst>
              <a:ext uri="{FF2B5EF4-FFF2-40B4-BE49-F238E27FC236}">
                <a16:creationId xmlns:a16="http://schemas.microsoft.com/office/drawing/2014/main" id="{8BE88820-EC82-F4C4-B206-0DA2F49B08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0736" b="4724"/>
          <a:stretch/>
        </p:blipFill>
        <p:spPr>
          <a:xfrm rot="-5400000">
            <a:off x="651818" y="3809276"/>
            <a:ext cx="1928683" cy="2097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6C03C-E039-5C87-1C66-ECF08A14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387D6-3201-FA2C-9C34-03683640B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61E54-7182-3B46-D669-1B23CE023E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8724" y="1349914"/>
            <a:ext cx="11274552" cy="15083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Hydrogen diffusion into metals and alloys can cause embrittlement and result in cracking</a:t>
            </a:r>
          </a:p>
          <a:p>
            <a:pPr marL="2286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F0B5D-E8A5-A732-B67F-A2295B7C3B13}"/>
              </a:ext>
            </a:extLst>
          </p:cNvPr>
          <p:cNvSpPr txBox="1"/>
          <p:nvPr/>
        </p:nvSpPr>
        <p:spPr>
          <a:xfrm>
            <a:off x="2801799" y="4027469"/>
            <a:ext cx="65884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329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Fundamental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understanding of hydrogen diffusion is needed</a:t>
            </a:r>
            <a:endParaRPr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2FED57-7EF8-20C7-0B71-0DE30799C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0" y="1809050"/>
            <a:ext cx="4907766" cy="208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8863409-7ACA-C3E4-2D73-9B7B483D7EA1}"/>
              </a:ext>
            </a:extLst>
          </p:cNvPr>
          <p:cNvSpPr/>
          <p:nvPr/>
        </p:nvSpPr>
        <p:spPr>
          <a:xfrm>
            <a:off x="5570838" y="2543432"/>
            <a:ext cx="442783" cy="4736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B09486-E8F4-4DFE-E28D-C8EB9AAA2B3C}"/>
              </a:ext>
            </a:extLst>
          </p:cNvPr>
          <p:cNvSpPr/>
          <p:nvPr/>
        </p:nvSpPr>
        <p:spPr>
          <a:xfrm>
            <a:off x="1668161" y="2615513"/>
            <a:ext cx="298621" cy="3295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462F1-F41E-F9A1-7FAE-B205F1E6D6E8}"/>
              </a:ext>
            </a:extLst>
          </p:cNvPr>
          <p:cNvSpPr txBox="1"/>
          <p:nvPr/>
        </p:nvSpPr>
        <p:spPr>
          <a:xfrm>
            <a:off x="131464" y="6339288"/>
            <a:ext cx="65884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Adrián Del-Pozo et al., </a:t>
            </a:r>
            <a:r>
              <a:rPr lang="en-US" sz="1200" i="1" dirty="0">
                <a:latin typeface="Times New Roman"/>
                <a:cs typeface="Times New Roman"/>
              </a:rPr>
              <a:t>Current Trends and Future Developments on (Bio-) Membranes</a:t>
            </a:r>
            <a:r>
              <a:rPr lang="en-US" sz="1200" dirty="0">
                <a:latin typeface="Times New Roman"/>
                <a:cs typeface="Times New Roman"/>
              </a:rPr>
              <a:t>, 2020, 139-168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Lee, J. J.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Vlassak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Zhao, </a:t>
            </a:r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ACS Applied Materials &amp; interfaces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 10995-11000 (2016)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FA4CE0-2CEA-4393-B9E9-16B08771EA93}"/>
              </a:ext>
            </a:extLst>
          </p:cNvPr>
          <p:cNvCxnSpPr/>
          <p:nvPr/>
        </p:nvCxnSpPr>
        <p:spPr>
          <a:xfrm flipH="1">
            <a:off x="803359" y="2945026"/>
            <a:ext cx="864802" cy="9866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8">
            <a:extLst>
              <a:ext uri="{FF2B5EF4-FFF2-40B4-BE49-F238E27FC236}">
                <a16:creationId xmlns:a16="http://schemas.microsoft.com/office/drawing/2014/main" id="{482F807D-04C6-41FD-8DAF-1DB25C537997}"/>
              </a:ext>
            </a:extLst>
          </p:cNvPr>
          <p:cNvSpPr/>
          <p:nvPr/>
        </p:nvSpPr>
        <p:spPr>
          <a:xfrm>
            <a:off x="803359" y="3931660"/>
            <a:ext cx="1809578" cy="17847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0FBCEE-3A1B-4A2F-9E35-F53F95591B32}"/>
              </a:ext>
            </a:extLst>
          </p:cNvPr>
          <p:cNvCxnSpPr>
            <a:cxnSpLocks/>
          </p:cNvCxnSpPr>
          <p:nvPr/>
        </p:nvCxnSpPr>
        <p:spPr>
          <a:xfrm>
            <a:off x="1966782" y="2964286"/>
            <a:ext cx="646155" cy="9863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3E4A7C9-6827-4479-9947-B3A280744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47" b="94156" l="1773" r="97518">
                        <a14:foregroundMark x1="35106" y1="40909" x2="36879" y2="45455"/>
                        <a14:foregroundMark x1="39362" y1="16234" x2="39716" y2="13636"/>
                        <a14:foregroundMark x1="15603" y1="9740" x2="15248" y2="15584"/>
                        <a14:foregroundMark x1="7092" y1="38961" x2="9220" y2="49351"/>
                        <a14:foregroundMark x1="9220" y1="41558" x2="8511" y2="46753"/>
                        <a14:foregroundMark x1="4610" y1="45455" x2="4610" y2="48701"/>
                        <a14:foregroundMark x1="3546" y1="42208" x2="3546" y2="42208"/>
                        <a14:foregroundMark x1="9929" y1="86364" x2="10284" y2="83117"/>
                        <a14:foregroundMark x1="15957" y1="59740" x2="16312" y2="61688"/>
                        <a14:foregroundMark x1="25177" y1="50649" x2="25887" y2="48052"/>
                        <a14:foregroundMark x1="42553" y1="51948" x2="41844" y2="55195"/>
                        <a14:foregroundMark x1="36525" y1="84416" x2="36879" y2="86364"/>
                        <a14:foregroundMark x1="68440" y1="85065" x2="67021" y2="87013"/>
                        <a14:foregroundMark x1="51773" y1="48701" x2="54610" y2="51299"/>
                        <a14:foregroundMark x1="72695" y1="11039" x2="73050" y2="17532"/>
                        <a14:foregroundMark x1="88652" y1="34416" x2="89716" y2="39610"/>
                        <a14:foregroundMark x1="93617" y1="14935" x2="93262" y2="18182"/>
                        <a14:foregroundMark x1="94326" y1="57143" x2="96454" y2="62987"/>
                        <a14:foregroundMark x1="92908" y1="85065" x2="91844" y2="89610"/>
                        <a14:foregroundMark x1="73404" y1="62987" x2="74468" y2="62987"/>
                        <a14:foregroundMark x1="80496" y1="48052" x2="80851" y2="48701"/>
                        <a14:foregroundMark x1="51064" y1="50000" x2="55319" y2="52597"/>
                        <a14:foregroundMark x1="67376" y1="85065" x2="69858" y2="90260"/>
                        <a14:foregroundMark x1="63475" y1="85065" x2="65603" y2="90909"/>
                        <a14:foregroundMark x1="65248" y1="92208" x2="68085" y2="94156"/>
                        <a14:foregroundMark x1="35106" y1="93506" x2="37234" y2="94805"/>
                        <a14:foregroundMark x1="20922" y1="87662" x2="20922" y2="87662"/>
                        <a14:foregroundMark x1="26596" y1="88312" x2="26596" y2="88312"/>
                        <a14:foregroundMark x1="29787" y1="88961" x2="29787" y2="88961"/>
                        <a14:foregroundMark x1="79433" y1="88961" x2="79433" y2="88961"/>
                        <a14:foregroundMark x1="76950" y1="88312" x2="76950" y2="88312"/>
                        <a14:foregroundMark x1="78014" y1="88312" x2="78014" y2="88312"/>
                        <a14:foregroundMark x1="78723" y1="88312" x2="78723" y2="88312"/>
                        <a14:foregroundMark x1="81915" y1="88961" x2="81915" y2="88961"/>
                        <a14:foregroundMark x1="83688" y1="88961" x2="83688" y2="88961"/>
                        <a14:foregroundMark x1="84752" y1="88961" x2="84752" y2="88961"/>
                        <a14:foregroundMark x1="86170" y1="88961" x2="86170" y2="88961"/>
                        <a14:foregroundMark x1="87589" y1="88961" x2="87589" y2="88961"/>
                        <a14:foregroundMark x1="89007" y1="89610" x2="89007" y2="89610"/>
                        <a14:foregroundMark x1="83333" y1="88961" x2="83333" y2="88961"/>
                        <a14:foregroundMark x1="80851" y1="88961" x2="80851" y2="88961"/>
                        <a14:foregroundMark x1="9220" y1="16234" x2="41135" y2="24675"/>
                        <a14:foregroundMark x1="6028" y1="3896" x2="37589" y2="11688"/>
                        <a14:foregroundMark x1="17376" y1="6494" x2="50355" y2="13636"/>
                        <a14:foregroundMark x1="50355" y1="13636" x2="55319" y2="12338"/>
                        <a14:foregroundMark x1="41489" y1="7792" x2="70567" y2="12338"/>
                        <a14:foregroundMark x1="46454" y1="3247" x2="75887" y2="12338"/>
                        <a14:foregroundMark x1="72695" y1="9740" x2="90071" y2="9091"/>
                        <a14:foregroundMark x1="75532" y1="5195" x2="97872" y2="9740"/>
                        <a14:foregroundMark x1="4610" y1="8442" x2="19149" y2="23377"/>
                        <a14:foregroundMark x1="1773" y1="3247" x2="6738" y2="18831"/>
                        <a14:foregroundMark x1="3191" y1="9740" x2="6383" y2="24675"/>
                        <a14:foregroundMark x1="3901" y1="18182" x2="17730" y2="29870"/>
                        <a14:foregroundMark x1="4610" y1="23377" x2="15603" y2="32468"/>
                        <a14:foregroundMark x1="4965" y1="25325" x2="19858" y2="33117"/>
                        <a14:foregroundMark x1="8511" y1="28571" x2="35461" y2="36364"/>
                        <a14:foregroundMark x1="36525" y1="35065" x2="54610" y2="39610"/>
                        <a14:foregroundMark x1="38298" y1="28571" x2="64539" y2="35714"/>
                        <a14:foregroundMark x1="45390" y1="24675" x2="71631" y2="29870"/>
                        <a14:foregroundMark x1="49645" y1="23377" x2="74823" y2="29221"/>
                        <a14:foregroundMark x1="54255" y1="17532" x2="76241" y2="24026"/>
                        <a14:foregroundMark x1="63830" y1="18182" x2="80851" y2="22078"/>
                        <a14:foregroundMark x1="70213" y1="20779" x2="87589" y2="27922"/>
                        <a14:foregroundMark x1="75177" y1="17532" x2="93972" y2="23377"/>
                        <a14:foregroundMark x1="78014" y1="24675" x2="95745" y2="32468"/>
                        <a14:foregroundMark x1="84397" y1="30519" x2="93262" y2="37013"/>
                        <a14:foregroundMark x1="95745" y1="25325" x2="96454" y2="35065"/>
                        <a14:foregroundMark x1="96809" y1="22727" x2="96454" y2="47403"/>
                        <a14:foregroundMark x1="92553" y1="40260" x2="91135" y2="51299"/>
                        <a14:foregroundMark x1="89716" y1="42208" x2="79078" y2="52597"/>
                        <a14:foregroundMark x1="77660" y1="38961" x2="67021" y2="48701"/>
                        <a14:foregroundMark x1="56383" y1="42208" x2="73404" y2="49351"/>
                        <a14:foregroundMark x1="45745" y1="38312" x2="67730" y2="46104"/>
                        <a14:foregroundMark x1="49291" y1="44805" x2="66312" y2="50649"/>
                        <a14:foregroundMark x1="43617" y1="42857" x2="63475" y2="50649"/>
                        <a14:foregroundMark x1="41489" y1="46753" x2="58865" y2="53247"/>
                        <a14:foregroundMark x1="36879" y1="46104" x2="54965" y2="53247"/>
                        <a14:foregroundMark x1="26241" y1="46753" x2="40071" y2="55195"/>
                        <a14:foregroundMark x1="19149" y1="47403" x2="29787" y2="54545"/>
                        <a14:foregroundMark x1="73404" y1="52597" x2="86170" y2="57792"/>
                        <a14:foregroundMark x1="14894" y1="51299" x2="14539" y2="55844"/>
                        <a14:foregroundMark x1="8156" y1="57143" x2="8156" y2="57143"/>
                        <a14:foregroundMark x1="8511" y1="59091" x2="8865" y2="59091"/>
                        <a14:foregroundMark x1="8865" y1="62338" x2="8865" y2="62338"/>
                        <a14:foregroundMark x1="9220" y1="67532" x2="9220" y2="67532"/>
                        <a14:foregroundMark x1="9574" y1="66234" x2="9574" y2="66234"/>
                        <a14:foregroundMark x1="9220" y1="66234" x2="9220" y2="66234"/>
                        <a14:foregroundMark x1="9220" y1="63636" x2="9220" y2="63636"/>
                        <a14:foregroundMark x1="9929" y1="70130" x2="9929" y2="70130"/>
                        <a14:foregroundMark x1="9574" y1="72727" x2="9574" y2="72727"/>
                        <a14:foregroundMark x1="10284" y1="74675" x2="10284" y2="75325"/>
                        <a14:foregroundMark x1="15248" y1="86364" x2="15248" y2="86364"/>
                        <a14:foregroundMark x1="91844" y1="80519" x2="91844" y2="80519"/>
                        <a14:foregroundMark x1="91844" y1="76623" x2="91844" y2="76623"/>
                        <a14:foregroundMark x1="65957" y1="68182" x2="65957" y2="68182"/>
                        <a14:foregroundMark x1="66667" y1="72078" x2="66667" y2="72078"/>
                        <a14:foregroundMark x1="65957" y1="70130" x2="65957" y2="70130"/>
                        <a14:foregroundMark x1="66667" y1="73377" x2="66667" y2="73377"/>
                        <a14:foregroundMark x1="65957" y1="66883" x2="65957" y2="66883"/>
                        <a14:foregroundMark x1="72340" y1="71429" x2="72340" y2="71429"/>
                        <a14:foregroundMark x1="70213" y1="77922" x2="70213" y2="77922"/>
                        <a14:foregroundMark x1="38298" y1="79870" x2="38298" y2="79870"/>
                        <a14:foregroundMark x1="39007" y1="77273" x2="39007" y2="77273"/>
                        <a14:foregroundMark x1="39362" y1="74675" x2="39362" y2="74675"/>
                        <a14:foregroundMark x1="39716" y1="72727" x2="39716" y2="72727"/>
                        <a14:foregroundMark x1="40426" y1="70130" x2="40426" y2="70130"/>
                        <a14:foregroundMark x1="40780" y1="67532" x2="40780" y2="67532"/>
                        <a14:foregroundMark x1="36170" y1="72078" x2="36170" y2="72078"/>
                        <a14:foregroundMark x1="36525" y1="75974" x2="36525" y2="75974"/>
                        <a14:foregroundMark x1="35816" y1="79221" x2="35816" y2="79221"/>
                        <a14:foregroundMark x1="36170" y1="77273" x2="36170" y2="77273"/>
                        <a14:foregroundMark x1="35816" y1="63636" x2="35816" y2="63636"/>
                        <a14:foregroundMark x1="36170" y1="61039" x2="36170" y2="61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8461" y="4394775"/>
            <a:ext cx="3403479" cy="1858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FCBBA7-030F-43F1-A1A0-88EE498AE7E4}"/>
              </a:ext>
            </a:extLst>
          </p:cNvPr>
          <p:cNvSpPr txBox="1"/>
          <p:nvPr/>
        </p:nvSpPr>
        <p:spPr>
          <a:xfrm>
            <a:off x="2801799" y="4512953"/>
            <a:ext cx="43229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329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Order of atomic configuration in alloys</a:t>
            </a:r>
            <a:endParaRPr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3F1007-4632-4D95-8762-87F8F0958B85}"/>
              </a:ext>
            </a:extLst>
          </p:cNvPr>
          <p:cNvSpPr txBox="1"/>
          <p:nvPr/>
        </p:nvSpPr>
        <p:spPr>
          <a:xfrm>
            <a:off x="4548874" y="5558447"/>
            <a:ext cx="74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DA4030-F34B-4126-AA91-5CC2F6941678}"/>
              </a:ext>
            </a:extLst>
          </p:cNvPr>
          <p:cNvSpPr txBox="1"/>
          <p:nvPr/>
        </p:nvSpPr>
        <p:spPr>
          <a:xfrm>
            <a:off x="5406224" y="5558666"/>
            <a:ext cx="74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sz="1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ko-KR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6C5D6-0774-4393-A95B-73A2C4C330CA}"/>
              </a:ext>
            </a:extLst>
          </p:cNvPr>
          <p:cNvSpPr txBox="1"/>
          <p:nvPr/>
        </p:nvSpPr>
        <p:spPr>
          <a:xfrm>
            <a:off x="2801799" y="5045424"/>
            <a:ext cx="43229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329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Solute concentration of alloys</a:t>
            </a:r>
            <a:endParaRPr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9EF6D0-1952-45E9-B4AB-608922F0679A}"/>
              </a:ext>
            </a:extLst>
          </p:cNvPr>
          <p:cNvSpPr txBox="1"/>
          <p:nvPr/>
        </p:nvSpPr>
        <p:spPr>
          <a:xfrm>
            <a:off x="4988881" y="5508086"/>
            <a:ext cx="74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541005-50AF-41EB-8EA2-22D4827DDC04}"/>
              </a:ext>
            </a:extLst>
          </p:cNvPr>
          <p:cNvSpPr/>
          <p:nvPr/>
        </p:nvSpPr>
        <p:spPr>
          <a:xfrm>
            <a:off x="7762389" y="3616715"/>
            <a:ext cx="1915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0000"/>
                </a:solidFill>
                <a:latin typeface="Times New Roman"/>
                <a:cs typeface="Times New Roman"/>
              </a:rPr>
              <a:t>Nature </a:t>
            </a:r>
            <a:r>
              <a:rPr lang="en-US" altLang="ko-KR" sz="1200" dirty="0">
                <a:solidFill>
                  <a:srgbClr val="000000"/>
                </a:solidFill>
                <a:latin typeface="Times New Roman"/>
                <a:cs typeface="Times New Roman"/>
              </a:rPr>
              <a:t>602, 437-441 (2022)</a:t>
            </a:r>
            <a:endParaRPr lang="en-US" altLang="ko-KR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2" descr="figure 1">
            <a:extLst>
              <a:ext uri="{FF2B5EF4-FFF2-40B4-BE49-F238E27FC236}">
                <a16:creationId xmlns:a16="http://schemas.microsoft.com/office/drawing/2014/main" id="{FB1C093C-44A4-43F4-94AB-BB4831835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8" t="1" r="38192" b="-581"/>
          <a:stretch/>
        </p:blipFill>
        <p:spPr bwMode="auto">
          <a:xfrm>
            <a:off x="6258289" y="1760878"/>
            <a:ext cx="1325065" cy="223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figure 1">
            <a:extLst>
              <a:ext uri="{FF2B5EF4-FFF2-40B4-BE49-F238E27FC236}">
                <a16:creationId xmlns:a16="http://schemas.microsoft.com/office/drawing/2014/main" id="{E7955F86-C4A8-40B1-8754-3F0052124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5252" r="67852"/>
          <a:stretch/>
        </p:blipFill>
        <p:spPr bwMode="auto">
          <a:xfrm>
            <a:off x="7701161" y="1738119"/>
            <a:ext cx="2097561" cy="181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Multiscale Materials Science, Steel, Pearlite">
            <a:extLst>
              <a:ext uri="{FF2B5EF4-FFF2-40B4-BE49-F238E27FC236}">
                <a16:creationId xmlns:a16="http://schemas.microsoft.com/office/drawing/2014/main" id="{C86BF6C4-E4B1-416E-8705-7AB07BD5C6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838" y="1989072"/>
            <a:ext cx="1431090" cy="102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A8AE537-43A4-4355-AD24-E9CF5F9D21D4}"/>
              </a:ext>
            </a:extLst>
          </p:cNvPr>
          <p:cNvCxnSpPr>
            <a:cxnSpLocks/>
          </p:cNvCxnSpPr>
          <p:nvPr/>
        </p:nvCxnSpPr>
        <p:spPr>
          <a:xfrm flipH="1">
            <a:off x="9714249" y="3016638"/>
            <a:ext cx="749100" cy="2275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93523AB-F454-4CA9-8904-C5EE2A403C14}"/>
              </a:ext>
            </a:extLst>
          </p:cNvPr>
          <p:cNvCxnSpPr>
            <a:cxnSpLocks/>
          </p:cNvCxnSpPr>
          <p:nvPr/>
        </p:nvCxnSpPr>
        <p:spPr>
          <a:xfrm>
            <a:off x="7563492" y="1769101"/>
            <a:ext cx="2947346" cy="21997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6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C03C-E039-5C87-1C66-ECF08A14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Short-range order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387D6-3201-FA2C-9C34-03683640B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7C8DA-5EFA-EA5F-281F-78511D8F066B}"/>
              </a:ext>
            </a:extLst>
          </p:cNvPr>
          <p:cNvSpPr txBox="1"/>
          <p:nvPr/>
        </p:nvSpPr>
        <p:spPr>
          <a:xfrm>
            <a:off x="3808778" y="2112448"/>
            <a:ext cx="3217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3284B"/>
                </a:solidFill>
                <a:latin typeface="Times New Roman"/>
                <a:cs typeface="Times New Roman"/>
              </a:rPr>
              <a:t>Warren-Cowley SRO parameter</a:t>
            </a:r>
            <a:endParaRPr lang="en-US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D856C-6211-7BF2-7387-D149BFACC64C}"/>
              </a:ext>
            </a:extLst>
          </p:cNvPr>
          <p:cNvSpPr txBox="1"/>
          <p:nvPr/>
        </p:nvSpPr>
        <p:spPr>
          <a:xfrm>
            <a:off x="437444" y="1594555"/>
            <a:ext cx="62467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3284B"/>
                </a:solidFill>
                <a:latin typeface="Times New Roman"/>
                <a:cs typeface="Times New Roman"/>
              </a:rPr>
              <a:t>Simple way to characterize short-range order (SRO) of alloys</a:t>
            </a:r>
          </a:p>
        </p:txBody>
      </p:sp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1A79241-05A8-A650-EE30-B2375956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846" y="1925518"/>
            <a:ext cx="4662311" cy="726639"/>
          </a:xfrm>
          <a:prstGeom prst="rect">
            <a:avLst/>
          </a:prstGeom>
        </p:spPr>
      </p:pic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A90E5BF3-E683-D899-CE49-85B65E86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35" y="1975823"/>
            <a:ext cx="2743200" cy="7248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38A2C4-192C-032C-8DE7-7AB4A8FEDBCC}"/>
              </a:ext>
            </a:extLst>
          </p:cNvPr>
          <p:cNvSpPr txBox="1"/>
          <p:nvPr/>
        </p:nvSpPr>
        <p:spPr>
          <a:xfrm>
            <a:off x="557659" y="5352095"/>
            <a:ext cx="1429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3284B"/>
                </a:solidFill>
                <a:latin typeface="Times New Roman"/>
                <a:cs typeface="Times New Roman"/>
              </a:rPr>
              <a:t>1st NN shell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09CA2-1828-745D-D2E5-489B1F3676FB}"/>
              </a:ext>
            </a:extLst>
          </p:cNvPr>
          <p:cNvSpPr txBox="1"/>
          <p:nvPr/>
        </p:nvSpPr>
        <p:spPr>
          <a:xfrm>
            <a:off x="2445116" y="5348281"/>
            <a:ext cx="16227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3284B"/>
                </a:solidFill>
                <a:latin typeface="Times New Roman"/>
                <a:cs typeface="Times New Roman"/>
              </a:rPr>
              <a:t>2nd NN shell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01C00-2B0C-3B7D-278E-5A6CE5F08F64}"/>
              </a:ext>
            </a:extLst>
          </p:cNvPr>
          <p:cNvSpPr txBox="1"/>
          <p:nvPr/>
        </p:nvSpPr>
        <p:spPr>
          <a:xfrm>
            <a:off x="4482454" y="5348281"/>
            <a:ext cx="16227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3284B"/>
                </a:solidFill>
                <a:latin typeface="Times New Roman"/>
                <a:cs typeface="Times New Roman"/>
              </a:rPr>
              <a:t>3rd NN shell</a:t>
            </a:r>
          </a:p>
        </p:txBody>
      </p:sp>
      <p:pic>
        <p:nvPicPr>
          <p:cNvPr id="25" name="Picture 24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9310048E-1DE5-6174-ABBC-8DB336A9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62" y="5628465"/>
            <a:ext cx="1425146" cy="624947"/>
          </a:xfrm>
          <a:prstGeom prst="rect">
            <a:avLst/>
          </a:prstGeom>
        </p:spPr>
      </p:pic>
      <p:pic>
        <p:nvPicPr>
          <p:cNvPr id="26" name="Picture 2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1FB10E3-AC79-709C-C993-A1AD30EF4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589" y="5720894"/>
            <a:ext cx="1682579" cy="4400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8FB7607-F0BB-573E-25EC-054DE6C43319}"/>
              </a:ext>
            </a:extLst>
          </p:cNvPr>
          <p:cNvSpPr txBox="1"/>
          <p:nvPr/>
        </p:nvSpPr>
        <p:spPr>
          <a:xfrm>
            <a:off x="948115" y="2780820"/>
            <a:ext cx="4658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3284B"/>
                </a:solidFill>
                <a:latin typeface="Times New Roman"/>
                <a:cs typeface="Times New Roman"/>
              </a:rPr>
              <a:t>Consider different nearest neighbor (NN) atoms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AE3A74-02FE-4B50-98AF-BB639293A557}"/>
              </a:ext>
            </a:extLst>
          </p:cNvPr>
          <p:cNvSpPr txBox="1"/>
          <p:nvPr/>
        </p:nvSpPr>
        <p:spPr>
          <a:xfrm>
            <a:off x="67041" y="6330748"/>
            <a:ext cx="52268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Times New Roman"/>
                <a:cs typeface="Arial"/>
              </a:rPr>
              <a:t>J. M. Cowley, </a:t>
            </a:r>
            <a:r>
              <a:rPr lang="en-US" sz="1200" i="1" dirty="0">
                <a:latin typeface="Times New Roman"/>
                <a:cs typeface="Arial"/>
              </a:rPr>
              <a:t>Physical Review </a:t>
            </a:r>
            <a:r>
              <a:rPr lang="en-US" sz="1200" dirty="0">
                <a:latin typeface="Times New Roman"/>
                <a:cs typeface="Arial"/>
              </a:rPr>
              <a:t>120, 1648-1657, 1960</a:t>
            </a:r>
          </a:p>
          <a:p>
            <a:r>
              <a:rPr lang="en-US" sz="1200" dirty="0">
                <a:latin typeface="Times New Roman"/>
                <a:cs typeface="Arial"/>
              </a:rPr>
              <a:t>N. Norman, B. E. Warren. </a:t>
            </a:r>
            <a:r>
              <a:rPr lang="en-US" sz="1200" i="1" dirty="0">
                <a:latin typeface="Times New Roman"/>
                <a:cs typeface="Arial"/>
              </a:rPr>
              <a:t>Journal of Applied Physics </a:t>
            </a:r>
            <a:r>
              <a:rPr lang="en-US" sz="1200" dirty="0">
                <a:latin typeface="Times New Roman"/>
                <a:cs typeface="Arial"/>
              </a:rPr>
              <a:t>22, 483-486, </a:t>
            </a:r>
            <a:r>
              <a:rPr lang="en-US" altLang="ko-KR" sz="1200" dirty="0">
                <a:latin typeface="Times New Roman"/>
                <a:cs typeface="Arial"/>
              </a:rPr>
              <a:t>2004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2E212E-C57C-45B2-9136-16B24758F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84" y="3346818"/>
            <a:ext cx="2058828" cy="19166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693188-F375-447A-894B-EF699BFC3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06"/>
          <a:stretch/>
        </p:blipFill>
        <p:spPr>
          <a:xfrm>
            <a:off x="2193893" y="3449976"/>
            <a:ext cx="1983736" cy="19289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C096A9-1871-4962-8848-D92CDDC46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629" y="3382193"/>
            <a:ext cx="2021732" cy="19660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149448-513F-49F0-96B5-7134C671F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563" y="3449976"/>
            <a:ext cx="2034145" cy="196608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34F614-8AEC-4298-80C6-3CC03ECA0EDA}"/>
              </a:ext>
            </a:extLst>
          </p:cNvPr>
          <p:cNvCxnSpPr/>
          <p:nvPr/>
        </p:nvCxnSpPr>
        <p:spPr>
          <a:xfrm>
            <a:off x="5194300" y="4178300"/>
            <a:ext cx="2135316" cy="279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806B433-8AD2-4E7F-9A01-7152A3546E9F}"/>
              </a:ext>
            </a:extLst>
          </p:cNvPr>
          <p:cNvSpPr/>
          <p:nvPr/>
        </p:nvSpPr>
        <p:spPr>
          <a:xfrm>
            <a:off x="7351583" y="4350222"/>
            <a:ext cx="239584" cy="2395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555BA4-99A9-414A-AC2A-3F5AE5D08F8F}"/>
              </a:ext>
            </a:extLst>
          </p:cNvPr>
          <p:cNvSpPr txBox="1"/>
          <p:nvPr/>
        </p:nvSpPr>
        <p:spPr>
          <a:xfrm>
            <a:off x="6105233" y="3067068"/>
            <a:ext cx="579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27D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</a:t>
            </a:r>
          </a:p>
          <a:p>
            <a:r>
              <a:rPr lang="en-US" altLang="ko-KR" sz="2400" b="1" dirty="0">
                <a:solidFill>
                  <a:srgbClr val="00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239F14B-1201-4CC3-863A-FB7684EC1C2D}"/>
                  </a:ext>
                </a:extLst>
              </p:cNvPr>
              <p:cNvSpPr/>
              <p:nvPr/>
            </p:nvSpPr>
            <p:spPr>
              <a:xfrm>
                <a:off x="8738172" y="4184366"/>
                <a:ext cx="1943417" cy="40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random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239F14B-1201-4CC3-863A-FB7684EC1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172" y="4184366"/>
                <a:ext cx="1943417" cy="401648"/>
              </a:xfrm>
              <a:prstGeom prst="rect">
                <a:avLst/>
              </a:prstGeom>
              <a:blipFill>
                <a:blip r:embed="rId10"/>
                <a:stretch>
                  <a:fillRect t="-7576" r="-2821"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9046F4A-A559-460C-8E44-E5A8AC41F943}"/>
                  </a:ext>
                </a:extLst>
              </p:cNvPr>
              <p:cNvSpPr/>
              <p:nvPr/>
            </p:nvSpPr>
            <p:spPr>
              <a:xfrm>
                <a:off x="8738172" y="3554330"/>
                <a:ext cx="3354060" cy="40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dirty="0"/>
                  <a:t> , cluster (same types)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9046F4A-A559-460C-8E44-E5A8AC41F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172" y="3554330"/>
                <a:ext cx="3354060" cy="401648"/>
              </a:xfrm>
              <a:prstGeom prst="rect">
                <a:avLst/>
              </a:prstGeom>
              <a:blipFill>
                <a:blip r:embed="rId11"/>
                <a:stretch>
                  <a:fillRect t="-7576"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77F22E4-7A36-46EB-8FDF-277BAF2B5BC6}"/>
                  </a:ext>
                </a:extLst>
              </p:cNvPr>
              <p:cNvSpPr/>
              <p:nvPr/>
            </p:nvSpPr>
            <p:spPr>
              <a:xfrm>
                <a:off x="8747560" y="4847357"/>
                <a:ext cx="3362715" cy="40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ko-KR" dirty="0"/>
                  <a:t>, order (different types)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77F22E4-7A36-46EB-8FDF-277BAF2B5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560" y="4847357"/>
                <a:ext cx="3362715" cy="401648"/>
              </a:xfrm>
              <a:prstGeom prst="rect">
                <a:avLst/>
              </a:prstGeom>
              <a:blipFill>
                <a:blip r:embed="rId12"/>
                <a:stretch>
                  <a:fillRect t="-7576" r="-543"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349BD7E-E736-4550-991C-7A59DE2F7711}"/>
              </a:ext>
            </a:extLst>
          </p:cNvPr>
          <p:cNvSpPr txBox="1"/>
          <p:nvPr/>
        </p:nvSpPr>
        <p:spPr>
          <a:xfrm>
            <a:off x="7316705" y="6250936"/>
            <a:ext cx="26441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13284B"/>
                </a:solidFill>
                <a:latin typeface="Times New Roman"/>
                <a:cs typeface="Times New Roman"/>
              </a:rPr>
              <a:t>Average for overall supercell</a:t>
            </a:r>
            <a:endParaRPr lang="en-US" sz="16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11BDADC-FCCF-41CA-9B2F-ED08F9EEE6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444" y="4594232"/>
            <a:ext cx="499076" cy="5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95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2F1E6A0-3A98-4676-809C-AC9BA331A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2"/>
          <a:stretch/>
        </p:blipFill>
        <p:spPr>
          <a:xfrm>
            <a:off x="8682621" y="1191839"/>
            <a:ext cx="3387460" cy="32431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D275B3-2982-40F9-9A79-AF2AFF5AA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1"/>
          <a:stretch/>
        </p:blipFill>
        <p:spPr>
          <a:xfrm>
            <a:off x="5203185" y="1289073"/>
            <a:ext cx="3611049" cy="3136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0DCDAD-B6C1-6F78-707C-7D65E38E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Interatomic potential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8E16C-A281-F3C9-4878-964D833146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Lennard-Jones (LJ) potential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Lorentz-Berthelot combination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80BE1-0374-4C34-C1E9-05149B4B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2" y="1951607"/>
            <a:ext cx="2875447" cy="561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76D703-ED65-B555-AD24-EBAA19B28D37}"/>
              </a:ext>
            </a:extLst>
          </p:cNvPr>
          <p:cNvSpPr txBox="1"/>
          <p:nvPr/>
        </p:nvSpPr>
        <p:spPr>
          <a:xfrm>
            <a:off x="6477365" y="5638126"/>
            <a:ext cx="52559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of LJ potential parameters on determination of lattice constants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angstrom (Å) for example metals**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1B1B41-D7F8-9B17-8EC7-5DAF5666B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91" y="3035448"/>
            <a:ext cx="1911929" cy="88786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E0631C-961C-879F-E0D5-88BF41E6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704E3-9F17-5FBD-3B9A-209BBDFF353E}"/>
              </a:ext>
            </a:extLst>
          </p:cNvPr>
          <p:cNvSpPr txBox="1"/>
          <p:nvPr/>
        </p:nvSpPr>
        <p:spPr>
          <a:xfrm>
            <a:off x="148942" y="6333597"/>
            <a:ext cx="52268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Times New Roman"/>
                <a:cs typeface="Arial"/>
              </a:rPr>
              <a:t>*N. Hu, X. Sun, and A. Hsu, </a:t>
            </a:r>
            <a:r>
              <a:rPr lang="en-US" sz="1200" i="1" dirty="0">
                <a:latin typeface="Times New Roman"/>
                <a:cs typeface="Arial"/>
              </a:rPr>
              <a:t>The Journal of chemical physics</a:t>
            </a:r>
            <a:r>
              <a:rPr lang="en-US" sz="1200" dirty="0">
                <a:latin typeface="Times New Roman"/>
                <a:cs typeface="Arial"/>
              </a:rPr>
              <a:t>, 123, 4, 2005.</a:t>
            </a:r>
          </a:p>
          <a:p>
            <a:r>
              <a:rPr lang="en-US" sz="1200" dirty="0">
                <a:latin typeface="Times New Roman"/>
                <a:cs typeface="Arial"/>
              </a:rPr>
              <a:t>**W. P. Davey, </a:t>
            </a:r>
            <a:r>
              <a:rPr lang="en-US" sz="1200" i="1" dirty="0">
                <a:latin typeface="Times New Roman"/>
                <a:cs typeface="Arial"/>
              </a:rPr>
              <a:t>Physical Review</a:t>
            </a:r>
            <a:r>
              <a:rPr lang="en-US" sz="1200" dirty="0">
                <a:latin typeface="Times New Roman"/>
                <a:cs typeface="Arial"/>
              </a:rPr>
              <a:t>, 25, 6, 753, 1925.</a:t>
            </a:r>
            <a:endParaRPr lang="en-US" sz="1200" dirty="0">
              <a:latin typeface="Times New Roman"/>
              <a:cs typeface="Times New Roman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4F35FF7-CF09-EE41-A616-EC3831D2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12833"/>
              </p:ext>
            </p:extLst>
          </p:nvPr>
        </p:nvGraphicFramePr>
        <p:xfrm>
          <a:off x="680132" y="4194148"/>
          <a:ext cx="4695613" cy="1243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294">
                  <a:extLst>
                    <a:ext uri="{9D8B030D-6E8A-4147-A177-3AD203B41FA5}">
                      <a16:colId xmlns:a16="http://schemas.microsoft.com/office/drawing/2014/main" val="872179308"/>
                    </a:ext>
                  </a:extLst>
                </a:gridCol>
                <a:gridCol w="861255">
                  <a:extLst>
                    <a:ext uri="{9D8B030D-6E8A-4147-A177-3AD203B41FA5}">
                      <a16:colId xmlns:a16="http://schemas.microsoft.com/office/drawing/2014/main" val="1089870126"/>
                    </a:ext>
                  </a:extLst>
                </a:gridCol>
                <a:gridCol w="837659">
                  <a:extLst>
                    <a:ext uri="{9D8B030D-6E8A-4147-A177-3AD203B41FA5}">
                      <a16:colId xmlns:a16="http://schemas.microsoft.com/office/drawing/2014/main" val="3130851489"/>
                    </a:ext>
                  </a:extLst>
                </a:gridCol>
                <a:gridCol w="1215197">
                  <a:extLst>
                    <a:ext uri="{9D8B030D-6E8A-4147-A177-3AD203B41FA5}">
                      <a16:colId xmlns:a16="http://schemas.microsoft.com/office/drawing/2014/main" val="3795295476"/>
                    </a:ext>
                  </a:extLst>
                </a:gridCol>
                <a:gridCol w="1156208">
                  <a:extLst>
                    <a:ext uri="{9D8B030D-6E8A-4147-A177-3AD203B41FA5}">
                      <a16:colId xmlns:a16="http://schemas.microsoft.com/office/drawing/2014/main" val="3153984140"/>
                    </a:ext>
                  </a:extLst>
                </a:gridCol>
              </a:tblGrid>
              <a:tr h="311523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ε</a:t>
                      </a:r>
                      <a:r>
                        <a:rPr lang="el-GR" sz="1400" b="1" i="0" u="none" strike="noStrike" kern="1200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[</a:t>
                      </a: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eV]</a:t>
                      </a:r>
                      <a:endParaRPr lang="en-US" altLang="ko-KR" sz="1400" b="1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σ [</a:t>
                      </a: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Å]</a:t>
                      </a:r>
                      <a:endParaRPr lang="en-US" altLang="ko-KR" sz="1400" b="1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 [eV/Å</a:t>
                      </a:r>
                      <a:r>
                        <a:rPr lang="en-US" sz="1400" b="1" i="0" u="none" strike="noStrike" kern="12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]</a:t>
                      </a:r>
                      <a:endParaRPr lang="en-US" altLang="ko-KR" sz="1400" b="1" i="0" u="none" strike="noStrike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B [eV/Å</a:t>
                      </a:r>
                      <a:r>
                        <a:rPr lang="en-US" sz="1400" b="1" i="0" u="none" strike="noStrike" kern="1200" baseline="300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]</a:t>
                      </a:r>
                      <a:endParaRPr lang="en-US" altLang="ko-KR" sz="1400" b="1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102330"/>
                  </a:ext>
                </a:extLst>
              </a:tr>
              <a:tr h="308578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Cu</a:t>
                      </a:r>
                      <a:endParaRPr lang="en-US" altLang="ko-KR" sz="1400" b="1" i="0" u="none" strike="noStrike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0.2047</a:t>
                      </a:r>
                      <a:endParaRPr lang="en-US" altLang="ko-KR" sz="1400" b="0" i="0" u="none" strike="noStrike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2.616</a:t>
                      </a:r>
                      <a:endParaRPr lang="en-US" altLang="ko-KR" sz="1400" b="0" i="0" u="none" strike="noStrike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21023</a:t>
                      </a:r>
                      <a:endParaRPr lang="en-US" altLang="ko-KR" sz="1400" b="0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131.2</a:t>
                      </a:r>
                      <a:endParaRPr lang="en-US" altLang="ko-KR" sz="1400" b="0" i="0" u="none" strike="noStrike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356104"/>
                  </a:ext>
                </a:extLst>
              </a:tr>
              <a:tr h="311523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Al</a:t>
                      </a:r>
                      <a:endParaRPr lang="en-US" altLang="ko-KR" sz="1400" b="1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0.1743</a:t>
                      </a:r>
                      <a:endParaRPr lang="en-US" altLang="ko-KR" sz="1400" b="0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2.925</a:t>
                      </a:r>
                      <a:endParaRPr lang="en-US" altLang="ko-KR" sz="1400" b="0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68384</a:t>
                      </a:r>
                      <a:endParaRPr lang="en-US" altLang="ko-KR" sz="1400" b="0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218.3</a:t>
                      </a:r>
                      <a:endParaRPr lang="en-US" altLang="ko-KR" sz="1400" b="0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771"/>
                  </a:ext>
                </a:extLst>
              </a:tr>
              <a:tr h="311523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H</a:t>
                      </a:r>
                      <a:endParaRPr lang="en-US" altLang="ko-KR" sz="1400" b="1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0.0016</a:t>
                      </a:r>
                      <a:endParaRPr lang="en-US" altLang="ko-KR" sz="1400" b="0" i="0" u="none" strike="noStrike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2.460</a:t>
                      </a:r>
                      <a:endParaRPr lang="en-US" altLang="ko-KR" sz="1400" b="0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309.7</a:t>
                      </a:r>
                      <a:endParaRPr lang="en-US" altLang="ko-KR" sz="1400" b="0" i="0" u="none" strike="noStrike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1.397</a:t>
                      </a:r>
                      <a:endParaRPr lang="en-US" altLang="ko-KR" sz="1400" b="0" i="0" u="none" strike="noStrike" dirty="0"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46964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5A1552B-BFBD-6453-772A-9CE323562207}"/>
              </a:ext>
            </a:extLst>
          </p:cNvPr>
          <p:cNvSpPr txBox="1"/>
          <p:nvPr/>
        </p:nvSpPr>
        <p:spPr>
          <a:xfrm>
            <a:off x="559907" y="5499627"/>
            <a:ext cx="52559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data of the LJ potential for the simulation elements**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7F258B7-FE0D-4B47-BA80-A7A2E2F0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40410"/>
              </p:ext>
            </p:extLst>
          </p:nvPr>
        </p:nvGraphicFramePr>
        <p:xfrm>
          <a:off x="6691747" y="4626086"/>
          <a:ext cx="4165600" cy="957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168">
                  <a:extLst>
                    <a:ext uri="{9D8B030D-6E8A-4147-A177-3AD203B41FA5}">
                      <a16:colId xmlns:a16="http://schemas.microsoft.com/office/drawing/2014/main" val="1037184286"/>
                    </a:ext>
                  </a:extLst>
                </a:gridCol>
                <a:gridCol w="1619716">
                  <a:extLst>
                    <a:ext uri="{9D8B030D-6E8A-4147-A177-3AD203B41FA5}">
                      <a16:colId xmlns:a16="http://schemas.microsoft.com/office/drawing/2014/main" val="155851495"/>
                    </a:ext>
                  </a:extLst>
                </a:gridCol>
                <a:gridCol w="1619716">
                  <a:extLst>
                    <a:ext uri="{9D8B030D-6E8A-4147-A177-3AD203B41FA5}">
                      <a16:colId xmlns:a16="http://schemas.microsoft.com/office/drawing/2014/main" val="2026015179"/>
                    </a:ext>
                  </a:extLst>
                </a:gridCol>
              </a:tblGrid>
              <a:tr h="31911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 work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249016"/>
                  </a:ext>
                </a:extLst>
              </a:tr>
              <a:tr h="319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3.646 Å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3.61 Å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314339"/>
                  </a:ext>
                </a:extLst>
              </a:tr>
              <a:tr h="319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4.079 Å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4.05 Å</a:t>
                      </a:r>
                      <a:endParaRPr lang="ko-KR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830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359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01D9D-143B-8B5E-4617-852DA4B4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598067-1E39-4AF9-1920-59F5FAA9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0410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26BFE8-1E1A-411B-85F9-04167B0B8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9"/>
          <a:stretch/>
        </p:blipFill>
        <p:spPr>
          <a:xfrm>
            <a:off x="8626790" y="1308657"/>
            <a:ext cx="3520914" cy="3275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6C03C-E039-5C87-1C66-ECF08A14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918" y="34872"/>
            <a:ext cx="8170164" cy="1188720"/>
          </a:xfrm>
        </p:spPr>
        <p:txBody>
          <a:bodyPr>
            <a:noAutofit/>
          </a:bodyPr>
          <a:lstStyle/>
          <a:p>
            <a:r>
              <a:rPr lang="en-US" dirty="0">
                <a:cs typeface="Arial"/>
              </a:rPr>
              <a:t>Monte Carlo swapping atomic species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387D6-3201-FA2C-9C34-03683640B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CA889A-C523-3171-0464-117E36B16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98" y="4506434"/>
            <a:ext cx="4442253" cy="570967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920F3A2-E51F-4C73-833C-D96ADF2119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3590" y="1349914"/>
            <a:ext cx="5637276" cy="434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different SRO configuration of alloys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ED4FD-01FF-43A5-A278-E0B66FA5B02A}"/>
              </a:ext>
            </a:extLst>
          </p:cNvPr>
          <p:cNvSpPr txBox="1"/>
          <p:nvPr/>
        </p:nvSpPr>
        <p:spPr>
          <a:xfrm>
            <a:off x="1236528" y="1917896"/>
            <a:ext cx="2518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configuration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CE8E75F-0400-4CC0-B302-E62156C169E6}"/>
              </a:ext>
            </a:extLst>
          </p:cNvPr>
          <p:cNvSpPr/>
          <p:nvPr/>
        </p:nvSpPr>
        <p:spPr>
          <a:xfrm>
            <a:off x="2339883" y="2340037"/>
            <a:ext cx="285407" cy="3693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E2E29-A6C7-4E88-8A31-30E383D062C2}"/>
              </a:ext>
            </a:extLst>
          </p:cNvPr>
          <p:cNvSpPr txBox="1"/>
          <p:nvPr/>
        </p:nvSpPr>
        <p:spPr>
          <a:xfrm>
            <a:off x="741642" y="2789736"/>
            <a:ext cx="3595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swap between Cu and Al atom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16CE9-6DE2-43FA-94A6-A6A437023A00}"/>
              </a:ext>
            </a:extLst>
          </p:cNvPr>
          <p:cNvSpPr txBox="1"/>
          <p:nvPr/>
        </p:nvSpPr>
        <p:spPr>
          <a:xfrm>
            <a:off x="1283527" y="3628636"/>
            <a:ext cx="2489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LJ-based energy calculation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F86AD55-CFC9-48FD-982B-84EC8E10748F}"/>
              </a:ext>
            </a:extLst>
          </p:cNvPr>
          <p:cNvSpPr/>
          <p:nvPr/>
        </p:nvSpPr>
        <p:spPr>
          <a:xfrm>
            <a:off x="2339882" y="3196214"/>
            <a:ext cx="285407" cy="3693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14434BC-970B-4146-B7D0-22253B9B186A}"/>
              </a:ext>
            </a:extLst>
          </p:cNvPr>
          <p:cNvSpPr/>
          <p:nvPr/>
        </p:nvSpPr>
        <p:spPr>
          <a:xfrm rot="2781586">
            <a:off x="1667663" y="5121034"/>
            <a:ext cx="285407" cy="3693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40A2DFBD-780C-4B08-BB32-5FAD4E7CFEDD}"/>
              </a:ext>
            </a:extLst>
          </p:cNvPr>
          <p:cNvSpPr/>
          <p:nvPr/>
        </p:nvSpPr>
        <p:spPr>
          <a:xfrm rot="18976947">
            <a:off x="3072626" y="5119658"/>
            <a:ext cx="285407" cy="3693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830014-35B9-4F99-ADF2-D3D458354A1E}"/>
              </a:ext>
            </a:extLst>
          </p:cNvPr>
          <p:cNvSpPr txBox="1"/>
          <p:nvPr/>
        </p:nvSpPr>
        <p:spPr>
          <a:xfrm>
            <a:off x="261572" y="5396793"/>
            <a:ext cx="2230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 the configuration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data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CA59F0-C8B3-4388-AE90-3E581A169B17}"/>
              </a:ext>
            </a:extLst>
          </p:cNvPr>
          <p:cNvSpPr txBox="1"/>
          <p:nvPr/>
        </p:nvSpPr>
        <p:spPr>
          <a:xfrm>
            <a:off x="2659517" y="5391542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 the configuration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the previous one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2E7A69-978F-45DA-91A7-DB1CB7B54559}"/>
              </a:ext>
            </a:extLst>
          </p:cNvPr>
          <p:cNvSpPr/>
          <p:nvPr/>
        </p:nvSpPr>
        <p:spPr>
          <a:xfrm>
            <a:off x="296077" y="4429436"/>
            <a:ext cx="4469574" cy="660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F15B3C-1BD3-4842-9C5C-89640132709E}"/>
              </a:ext>
            </a:extLst>
          </p:cNvPr>
          <p:cNvSpPr/>
          <p:nvPr/>
        </p:nvSpPr>
        <p:spPr>
          <a:xfrm>
            <a:off x="771184" y="1858863"/>
            <a:ext cx="3465534" cy="467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6D5F1F-13D2-4424-BF1A-1BB28BE63725}"/>
              </a:ext>
            </a:extLst>
          </p:cNvPr>
          <p:cNvSpPr/>
          <p:nvPr/>
        </p:nvSpPr>
        <p:spPr>
          <a:xfrm>
            <a:off x="777310" y="2716152"/>
            <a:ext cx="3459408" cy="467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5AEF24-7F15-4431-899B-8B582559C749}"/>
              </a:ext>
            </a:extLst>
          </p:cNvPr>
          <p:cNvSpPr/>
          <p:nvPr/>
        </p:nvSpPr>
        <p:spPr>
          <a:xfrm>
            <a:off x="771184" y="3576063"/>
            <a:ext cx="3465534" cy="4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B0CFBB-9811-4E24-A029-28D4D90F766F}"/>
              </a:ext>
            </a:extLst>
          </p:cNvPr>
          <p:cNvSpPr/>
          <p:nvPr/>
        </p:nvSpPr>
        <p:spPr>
          <a:xfrm>
            <a:off x="2395679" y="5943073"/>
            <a:ext cx="288187" cy="6688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5D4AFDE0-C422-48E7-9650-C54C6A4950CD}"/>
              </a:ext>
            </a:extLst>
          </p:cNvPr>
          <p:cNvSpPr/>
          <p:nvPr/>
        </p:nvSpPr>
        <p:spPr>
          <a:xfrm rot="5400000">
            <a:off x="4522788" y="2582933"/>
            <a:ext cx="324551" cy="88472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21BB30-1509-4113-B0B0-B43ED6B8F03E}"/>
              </a:ext>
            </a:extLst>
          </p:cNvPr>
          <p:cNvSpPr/>
          <p:nvPr/>
        </p:nvSpPr>
        <p:spPr>
          <a:xfrm>
            <a:off x="2591743" y="6401469"/>
            <a:ext cx="2633877" cy="204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F8F991-9E6E-470D-AA29-A1670BEBF07A}"/>
              </a:ext>
            </a:extLst>
          </p:cNvPr>
          <p:cNvSpPr/>
          <p:nvPr/>
        </p:nvSpPr>
        <p:spPr>
          <a:xfrm rot="16200000">
            <a:off x="3341622" y="4690072"/>
            <a:ext cx="3665558" cy="1652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EE62A31-4307-4827-BE9F-9DB803425B76}"/>
                  </a:ext>
                </a:extLst>
              </p:cNvPr>
              <p:cNvSpPr/>
              <p:nvPr/>
            </p:nvSpPr>
            <p:spPr>
              <a:xfrm>
                <a:off x="218129" y="6219457"/>
                <a:ext cx="22209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Temperature scaling factor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random number in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ko-KR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EE62A31-4307-4827-BE9F-9DB803425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29" y="6219457"/>
                <a:ext cx="222099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7628B8D-6BF3-4B1C-A212-CE798EA921FC}"/>
                  </a:ext>
                </a:extLst>
              </p:cNvPr>
              <p:cNvSpPr/>
              <p:nvPr/>
            </p:nvSpPr>
            <p:spPr>
              <a:xfrm>
                <a:off x="4532315" y="2664827"/>
                <a:ext cx="574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𝑜𝑜𝑝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7628B8D-6BF3-4B1C-A212-CE798EA92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315" y="2664827"/>
                <a:ext cx="574773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E15009-356C-4845-95F4-D36CC661B1F9}"/>
              </a:ext>
            </a:extLst>
          </p:cNvPr>
          <p:cNvSpPr/>
          <p:nvPr/>
        </p:nvSpPr>
        <p:spPr>
          <a:xfrm>
            <a:off x="2765894" y="4133369"/>
            <a:ext cx="169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Metropolis criterion</a:t>
            </a:r>
            <a:endParaRPr lang="ko-KR" altLang="en-US" sz="1400" dirty="0"/>
          </a:p>
        </p:txBody>
      </p:sp>
      <p:sp>
        <p:nvSpPr>
          <p:cNvPr id="36" name="직사각형 23">
            <a:extLst>
              <a:ext uri="{FF2B5EF4-FFF2-40B4-BE49-F238E27FC236}">
                <a16:creationId xmlns:a16="http://schemas.microsoft.com/office/drawing/2014/main" id="{F6C4115C-D9C5-41C9-909D-EE0A1F2A80B8}"/>
              </a:ext>
            </a:extLst>
          </p:cNvPr>
          <p:cNvSpPr/>
          <p:nvPr/>
        </p:nvSpPr>
        <p:spPr>
          <a:xfrm>
            <a:off x="641606" y="3225846"/>
            <a:ext cx="1481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ex) 1 Cu &lt;-&gt; 1 Al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29D9B808-DC11-436F-865D-2CEF27B95F89}"/>
              </a:ext>
            </a:extLst>
          </p:cNvPr>
          <p:cNvSpPr/>
          <p:nvPr/>
        </p:nvSpPr>
        <p:spPr>
          <a:xfrm>
            <a:off x="2340009" y="4041197"/>
            <a:ext cx="285407" cy="3693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68BDC0-0585-44F2-AE4D-D2486C9DE7D8}"/>
              </a:ext>
            </a:extLst>
          </p:cNvPr>
          <p:cNvSpPr/>
          <p:nvPr/>
        </p:nvSpPr>
        <p:spPr>
          <a:xfrm>
            <a:off x="318174" y="5439905"/>
            <a:ext cx="2077505" cy="50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668351-B510-48C0-AD0D-0DF2F7642638}"/>
              </a:ext>
            </a:extLst>
          </p:cNvPr>
          <p:cNvSpPr/>
          <p:nvPr/>
        </p:nvSpPr>
        <p:spPr>
          <a:xfrm>
            <a:off x="2683866" y="5439029"/>
            <a:ext cx="2077505" cy="503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9D91976-3377-46B6-947B-CCEBF1EEB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71" y="1302030"/>
            <a:ext cx="3647432" cy="3275807"/>
          </a:xfrm>
          <a:prstGeom prst="rect">
            <a:avLst/>
          </a:prstGeom>
        </p:spPr>
      </p:pic>
      <p:pic>
        <p:nvPicPr>
          <p:cNvPr id="4" name="ddd">
            <a:hlinkClick r:id="" action="ppaction://media"/>
            <a:extLst>
              <a:ext uri="{FF2B5EF4-FFF2-40B4-BE49-F238E27FC236}">
                <a16:creationId xmlns:a16="http://schemas.microsoft.com/office/drawing/2014/main" id="{B35DB8B9-E107-497B-835E-4A318B688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9896" t="7954" r="21217" b="9323"/>
          <a:stretch/>
        </p:blipFill>
        <p:spPr>
          <a:xfrm>
            <a:off x="5630723" y="4539452"/>
            <a:ext cx="2007937" cy="2115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6693CF-1296-435D-BE50-910EC08458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878" t="7823" r="19485" b="9230"/>
          <a:stretch/>
        </p:blipFill>
        <p:spPr>
          <a:xfrm>
            <a:off x="8077092" y="4679174"/>
            <a:ext cx="1196845" cy="12484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DA0E3C0-E1B2-4BD9-8B0F-E96C039963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872" t="6359" r="17015" b="9945"/>
          <a:stretch/>
        </p:blipFill>
        <p:spPr>
          <a:xfrm>
            <a:off x="9364063" y="4669529"/>
            <a:ext cx="1266592" cy="125975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D3D511-5469-48E7-B4E0-62384062E8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045" t="8532" r="19680" b="7772"/>
          <a:stretch/>
        </p:blipFill>
        <p:spPr>
          <a:xfrm>
            <a:off x="10720781" y="4706482"/>
            <a:ext cx="1209647" cy="1259760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7B26CC-59F7-4976-8666-560B5ADC675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675515" y="2326117"/>
            <a:ext cx="654268" cy="2353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44F7F99-6ED1-4D0D-9AAD-859530F7C6C1}"/>
              </a:ext>
            </a:extLst>
          </p:cNvPr>
          <p:cNvCxnSpPr>
            <a:cxnSpLocks/>
          </p:cNvCxnSpPr>
          <p:nvPr/>
        </p:nvCxnSpPr>
        <p:spPr>
          <a:xfrm flipH="1" flipV="1">
            <a:off x="9505815" y="3797913"/>
            <a:ext cx="317454" cy="891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8810840-CD35-4E53-9C74-ECB8C63467E0}"/>
              </a:ext>
            </a:extLst>
          </p:cNvPr>
          <p:cNvCxnSpPr/>
          <p:nvPr/>
        </p:nvCxnSpPr>
        <p:spPr>
          <a:xfrm>
            <a:off x="9471534" y="1930959"/>
            <a:ext cx="0" cy="2105347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E8ECB9B-70BB-462D-AA70-42680B404D80}"/>
              </a:ext>
            </a:extLst>
          </p:cNvPr>
          <p:cNvCxnSpPr>
            <a:cxnSpLocks/>
          </p:cNvCxnSpPr>
          <p:nvPr/>
        </p:nvCxnSpPr>
        <p:spPr>
          <a:xfrm>
            <a:off x="10177690" y="1737062"/>
            <a:ext cx="0" cy="228939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1822CDB-CE58-4ADA-83CC-E435C2858CA3}"/>
              </a:ext>
            </a:extLst>
          </p:cNvPr>
          <p:cNvCxnSpPr>
            <a:cxnSpLocks/>
          </p:cNvCxnSpPr>
          <p:nvPr/>
        </p:nvCxnSpPr>
        <p:spPr>
          <a:xfrm flipH="1" flipV="1">
            <a:off x="10179709" y="3900265"/>
            <a:ext cx="875477" cy="872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3CD9DE8-4CB8-4835-83A9-5A8F463D8990}"/>
              </a:ext>
            </a:extLst>
          </p:cNvPr>
          <p:cNvSpPr txBox="1"/>
          <p:nvPr/>
        </p:nvSpPr>
        <p:spPr>
          <a:xfrm>
            <a:off x="8626790" y="613414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3 configurations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FF303C-B0E0-44DD-8EFA-67608B7D5C64}"/>
              </a:ext>
            </a:extLst>
          </p:cNvPr>
          <p:cNvSpPr txBox="1"/>
          <p:nvPr/>
        </p:nvSpPr>
        <p:spPr>
          <a:xfrm>
            <a:off x="10743807" y="183714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</a:t>
            </a:r>
            <a:r>
              <a:rPr lang="en-US" altLang="ko-KR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ko-KR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ko-KR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596662-32F8-4655-8D2B-E25A157B1C11}"/>
              </a:ext>
            </a:extLst>
          </p:cNvPr>
          <p:cNvSpPr txBox="1"/>
          <p:nvPr/>
        </p:nvSpPr>
        <p:spPr>
          <a:xfrm>
            <a:off x="8242311" y="5826372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FF900E-218E-444D-8D41-661C02725995}"/>
              </a:ext>
            </a:extLst>
          </p:cNvPr>
          <p:cNvSpPr txBox="1"/>
          <p:nvPr/>
        </p:nvSpPr>
        <p:spPr>
          <a:xfrm>
            <a:off x="9448213" y="5824590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864555A-0E1C-44C4-8A4B-D23A8C576786}"/>
              </a:ext>
            </a:extLst>
          </p:cNvPr>
          <p:cNvSpPr txBox="1"/>
          <p:nvPr/>
        </p:nvSpPr>
        <p:spPr>
          <a:xfrm>
            <a:off x="11079882" y="582459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48CBA21-4537-4D54-B7FF-FFFC222716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2561" y="5460262"/>
            <a:ext cx="460702" cy="4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4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C03C-E039-5C87-1C66-ECF08A14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Relaxation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AFF4E-763A-4CD6-14F6-8924EEA5B5BF}"/>
              </a:ext>
            </a:extLst>
          </p:cNvPr>
          <p:cNvSpPr txBox="1"/>
          <p:nvPr/>
        </p:nvSpPr>
        <p:spPr>
          <a:xfrm>
            <a:off x="50479" y="1681821"/>
            <a:ext cx="89955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284B"/>
                </a:solidFill>
                <a:latin typeface="Times New Roman"/>
                <a:cs typeface="Times New Roman"/>
              </a:rPr>
              <a:t>We equilibrate the selected atomic structures from the MC swapping without hydrogen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284B"/>
                </a:solidFill>
                <a:latin typeface="Times New Roman"/>
                <a:cs typeface="Times New Roman"/>
              </a:rPr>
              <a:t>Then add hydrogen to interstitial site and equilibrate again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B9F910-2C5F-60D0-BE4C-6AEA042A37A0}"/>
              </a:ext>
            </a:extLst>
          </p:cNvPr>
          <p:cNvSpPr txBox="1"/>
          <p:nvPr/>
        </p:nvSpPr>
        <p:spPr>
          <a:xfrm>
            <a:off x="88666" y="5011137"/>
            <a:ext cx="3776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3284B"/>
                </a:solidFill>
                <a:latin typeface="Times New Roman"/>
                <a:cs typeface="Times New Roman"/>
              </a:rPr>
              <a:t>Optimized Lattice Parameters: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DC680C00-553A-445C-B551-077ABC2B6B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79" y="1308571"/>
            <a:ext cx="6570910" cy="434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LJ-based MD relaxation of FCC structure</a:t>
            </a:r>
          </a:p>
          <a:p>
            <a:pPr marL="2286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wdw">
            <a:hlinkClick r:id="" action="ppaction://media"/>
            <a:extLst>
              <a:ext uri="{FF2B5EF4-FFF2-40B4-BE49-F238E27FC236}">
                <a16:creationId xmlns:a16="http://schemas.microsoft.com/office/drawing/2014/main" id="{175BF0F2-2B3A-470A-BCA9-EEE928EA1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2734" y="2472269"/>
            <a:ext cx="2788309" cy="20912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104E08-7F67-403C-8B2D-63D5D64AD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8" t="7823" r="19485" b="9230"/>
          <a:stretch/>
        </p:blipFill>
        <p:spPr>
          <a:xfrm>
            <a:off x="288834" y="2402451"/>
            <a:ext cx="2138609" cy="223086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2F777A-9F1B-45AF-B9F4-F681D4CF76F4}"/>
              </a:ext>
            </a:extLst>
          </p:cNvPr>
          <p:cNvCxnSpPr/>
          <p:nvPr/>
        </p:nvCxnSpPr>
        <p:spPr>
          <a:xfrm flipV="1">
            <a:off x="1462244" y="2472269"/>
            <a:ext cx="1200490" cy="104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766850-0B58-4175-A6E1-E7F2C04B2AF8}"/>
              </a:ext>
            </a:extLst>
          </p:cNvPr>
          <p:cNvCxnSpPr>
            <a:cxnSpLocks/>
          </p:cNvCxnSpPr>
          <p:nvPr/>
        </p:nvCxnSpPr>
        <p:spPr>
          <a:xfrm>
            <a:off x="1226953" y="3765347"/>
            <a:ext cx="1435781" cy="78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946A550A-5F2F-43BC-A472-5264B595AB99}"/>
              </a:ext>
            </a:extLst>
          </p:cNvPr>
          <p:cNvSpPr/>
          <p:nvPr/>
        </p:nvSpPr>
        <p:spPr>
          <a:xfrm>
            <a:off x="839944" y="3410608"/>
            <a:ext cx="622300" cy="3547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D48C88F6-8AD1-4D0F-927B-B8E6EEF72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705097"/>
              </p:ext>
            </p:extLst>
          </p:nvPr>
        </p:nvGraphicFramePr>
        <p:xfrm>
          <a:off x="126271" y="5424246"/>
          <a:ext cx="323943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716">
                  <a:extLst>
                    <a:ext uri="{9D8B030D-6E8A-4147-A177-3AD203B41FA5}">
                      <a16:colId xmlns:a16="http://schemas.microsoft.com/office/drawing/2014/main" val="1037184286"/>
                    </a:ext>
                  </a:extLst>
                </a:gridCol>
                <a:gridCol w="1619716">
                  <a:extLst>
                    <a:ext uri="{9D8B030D-6E8A-4147-A177-3AD203B41FA5}">
                      <a16:colId xmlns:a16="http://schemas.microsoft.com/office/drawing/2014/main" val="155851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 work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24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3.764 Å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14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3.863 Å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47438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3D2E20FE-0996-41CD-8883-A11CF3FA9F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45"/>
          <a:stretch/>
        </p:blipFill>
        <p:spPr>
          <a:xfrm>
            <a:off x="5513831" y="4863853"/>
            <a:ext cx="2029011" cy="195663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7010C3E-9C10-483D-B486-5AE136C1421C}"/>
              </a:ext>
            </a:extLst>
          </p:cNvPr>
          <p:cNvSpPr txBox="1"/>
          <p:nvPr/>
        </p:nvSpPr>
        <p:spPr>
          <a:xfrm>
            <a:off x="7629929" y="5241916"/>
            <a:ext cx="218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EC0"/>
                </a:solidFill>
              </a:rPr>
              <a:t>Lattice</a:t>
            </a:r>
          </a:p>
          <a:p>
            <a:r>
              <a:rPr lang="en-US" altLang="ko-KR" b="1" dirty="0">
                <a:solidFill>
                  <a:srgbClr val="F0C6C6"/>
                </a:solidFill>
              </a:rPr>
              <a:t>Octahedral (Octa)</a:t>
            </a:r>
          </a:p>
          <a:p>
            <a:r>
              <a:rPr lang="en-US" altLang="ko-KR" b="1" dirty="0">
                <a:solidFill>
                  <a:srgbClr val="228516"/>
                </a:solidFill>
              </a:rPr>
              <a:t>Tetrahedral (Tetra)</a:t>
            </a:r>
            <a:endParaRPr lang="ko-KR" altLang="en-US" b="1" dirty="0">
              <a:solidFill>
                <a:srgbClr val="228516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2481EC-D723-4439-90A0-2B37785717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67" t="8852" r="17926" b="8043"/>
          <a:stretch/>
        </p:blipFill>
        <p:spPr>
          <a:xfrm>
            <a:off x="8136942" y="2044810"/>
            <a:ext cx="2784648" cy="265357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D4680B3-3D72-4FA0-81B7-3AD9D2F88995}"/>
              </a:ext>
            </a:extLst>
          </p:cNvPr>
          <p:cNvSpPr txBox="1"/>
          <p:nvPr/>
        </p:nvSpPr>
        <p:spPr>
          <a:xfrm>
            <a:off x="7736290" y="2701402"/>
            <a:ext cx="5790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27D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</a:t>
            </a:r>
          </a:p>
          <a:p>
            <a:r>
              <a:rPr lang="en-US" altLang="ko-KR" sz="2400" b="1" dirty="0">
                <a:solidFill>
                  <a:srgbClr val="00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</a:p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08A708-32D3-4331-A199-8660666AEE35}"/>
              </a:ext>
            </a:extLst>
          </p:cNvPr>
          <p:cNvSpPr txBox="1"/>
          <p:nvPr/>
        </p:nvSpPr>
        <p:spPr>
          <a:xfrm>
            <a:off x="5609512" y="4550801"/>
            <a:ext cx="296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FCC interstitial sites: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9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7718605-8340-B33F-DBEE-49D26048F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67"/>
          <a:stretch/>
        </p:blipFill>
        <p:spPr>
          <a:xfrm>
            <a:off x="6716527" y="2803992"/>
            <a:ext cx="5269340" cy="2981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A159B-C188-CFCB-35EB-CC596C52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Hydrogen Stepping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3057A7-85C9-09CF-96C4-0A33B7B3C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9744" y="8270652"/>
            <a:ext cx="566123" cy="365760"/>
          </a:xfrm>
        </p:spPr>
        <p:txBody>
          <a:bodyPr/>
          <a:lstStyle/>
          <a:p>
            <a:fld id="{779E9E51-D904-4139-AB53-44149ADDD4DD}" type="slidenum">
              <a:rPr lang="en-US" smtClean="0"/>
              <a:t>8</a:t>
            </a:fld>
            <a:endParaRPr lang="en-US"/>
          </a:p>
        </p:txBody>
      </p:sp>
      <p:pic>
        <p:nvPicPr>
          <p:cNvPr id="5" name="hydrogen-stepping.mp4">
            <a:hlinkClick r:id="" action="ppaction://media"/>
            <a:extLst>
              <a:ext uri="{FF2B5EF4-FFF2-40B4-BE49-F238E27FC236}">
                <a16:creationId xmlns:a16="http://schemas.microsoft.com/office/drawing/2014/main" id="{E02A24DF-2EBA-968B-D734-A8D8BD14EEB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336" t="17332" r="12666" b="9334"/>
          <a:stretch/>
        </p:blipFill>
        <p:spPr>
          <a:xfrm>
            <a:off x="0" y="1672680"/>
            <a:ext cx="6353136" cy="453811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CCF62C-02B9-6497-395D-A04300554FC7}"/>
              </a:ext>
            </a:extLst>
          </p:cNvPr>
          <p:cNvSpPr txBox="1"/>
          <p:nvPr/>
        </p:nvSpPr>
        <p:spPr>
          <a:xfrm>
            <a:off x="6835281" y="1757197"/>
            <a:ext cx="3547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configuration from MD relaxation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화살표: 아래쪽 13">
            <a:extLst>
              <a:ext uri="{FF2B5EF4-FFF2-40B4-BE49-F238E27FC236}">
                <a16:creationId xmlns:a16="http://schemas.microsoft.com/office/drawing/2014/main" id="{B9E60CBD-BFFE-679E-6FBD-F369FBBC7408}"/>
              </a:ext>
            </a:extLst>
          </p:cNvPr>
          <p:cNvSpPr/>
          <p:nvPr/>
        </p:nvSpPr>
        <p:spPr>
          <a:xfrm>
            <a:off x="8466460" y="2337703"/>
            <a:ext cx="285407" cy="36933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직사각형 25">
            <a:extLst>
              <a:ext uri="{FF2B5EF4-FFF2-40B4-BE49-F238E27FC236}">
                <a16:creationId xmlns:a16="http://schemas.microsoft.com/office/drawing/2014/main" id="{57E04AA5-117B-06DE-A5B6-F0BF827A6F63}"/>
              </a:ext>
            </a:extLst>
          </p:cNvPr>
          <p:cNvSpPr/>
          <p:nvPr/>
        </p:nvSpPr>
        <p:spPr>
          <a:xfrm>
            <a:off x="6835281" y="1714367"/>
            <a:ext cx="3547766" cy="478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1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34B57-D3FC-C8A8-681D-607E174E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E9E51-D904-4139-AB53-44149ADDD4DD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AD0565-A12A-F120-9888-A989A9C4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54649850"/>
      </p:ext>
    </p:extLst>
  </p:cSld>
  <p:clrMapOvr>
    <a:masterClrMapping/>
  </p:clrMapOvr>
</p:sld>
</file>

<file path=ppt/theme/theme1.xml><?xml version="1.0" encoding="utf-8"?>
<a:theme xmlns:a="http://schemas.openxmlformats.org/drawingml/2006/main" name="Modified_AMS_2021_Michael">
  <a:themeElements>
    <a:clrScheme name="Custom 9">
      <a:dk1>
        <a:srgbClr val="000000"/>
      </a:dk1>
      <a:lt1>
        <a:srgbClr val="FFFFFF"/>
      </a:lt1>
      <a:dk2>
        <a:srgbClr val="13294A"/>
      </a:dk2>
      <a:lt2>
        <a:srgbClr val="E8E3CE"/>
      </a:lt2>
      <a:accent1>
        <a:srgbClr val="132949"/>
      </a:accent1>
      <a:accent2>
        <a:srgbClr val="13294A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ven" id="{8170CDCB-54F9-F541-8F6F-7A4A4543AE84}" vid="{B7D84906-D777-9A4E-90A2-DF92F197BF2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724</Words>
  <Application>Microsoft Macintosh PowerPoint</Application>
  <PresentationFormat>Widescreen</PresentationFormat>
  <Paragraphs>156</Paragraphs>
  <Slides>14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Cambria Math</vt:lpstr>
      <vt:lpstr>Times New Roman</vt:lpstr>
      <vt:lpstr>Modified_AMS_2021_Michael</vt:lpstr>
      <vt:lpstr>Short-range order in hydrogen diffusion of FCC materials</vt:lpstr>
      <vt:lpstr>Motivation</vt:lpstr>
      <vt:lpstr>Short-range order</vt:lpstr>
      <vt:lpstr>Interatomic potential</vt:lpstr>
      <vt:lpstr>Implementation</vt:lpstr>
      <vt:lpstr>Monte Carlo swapping atomic species</vt:lpstr>
      <vt:lpstr>MD Relaxation</vt:lpstr>
      <vt:lpstr>MD Hydrogen Stepping</vt:lpstr>
      <vt:lpstr>Results</vt:lpstr>
      <vt:lpstr>Molecular dynamics simulation</vt:lpstr>
      <vt:lpstr>Diffusion of hydrogen</vt:lpstr>
      <vt:lpstr>Diffusion of hydrogen</vt:lpstr>
      <vt:lpstr>Conclusion and Limitations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Debrun, Gavin</dc:creator>
  <cp:lastModifiedBy>Debrun, Gavin</cp:lastModifiedBy>
  <cp:revision>138</cp:revision>
  <dcterms:created xsi:type="dcterms:W3CDTF">2023-11-09T03:37:23Z</dcterms:created>
  <dcterms:modified xsi:type="dcterms:W3CDTF">2023-12-08T13:22:51Z</dcterms:modified>
</cp:coreProperties>
</file>